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2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notesSlides/notesSlide2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3.xml" ContentType="application/vnd.openxmlformats-officedocument.drawingml.chartshapes+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8" r:id="rId2"/>
    <p:sldId id="320" r:id="rId3"/>
    <p:sldId id="321" r:id="rId4"/>
    <p:sldId id="318" r:id="rId5"/>
    <p:sldId id="273" r:id="rId6"/>
    <p:sldId id="313" r:id="rId7"/>
    <p:sldId id="322" r:id="rId8"/>
    <p:sldId id="306" r:id="rId9"/>
    <p:sldId id="266" r:id="rId10"/>
    <p:sldId id="311" r:id="rId11"/>
    <p:sldId id="301" r:id="rId12"/>
    <p:sldId id="310" r:id="rId13"/>
    <p:sldId id="314" r:id="rId14"/>
    <p:sldId id="315" r:id="rId15"/>
    <p:sldId id="312" r:id="rId16"/>
    <p:sldId id="268" r:id="rId17"/>
    <p:sldId id="305" r:id="rId18"/>
    <p:sldId id="317" r:id="rId19"/>
    <p:sldId id="270" r:id="rId20"/>
    <p:sldId id="309" r:id="rId21"/>
    <p:sldId id="276" r:id="rId22"/>
    <p:sldId id="277" r:id="rId23"/>
    <p:sldId id="323" r:id="rId24"/>
    <p:sldId id="324" r:id="rId25"/>
    <p:sldId id="303" r:id="rId26"/>
    <p:sldId id="265" r:id="rId2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lvl1pPr>
    <a:lvl2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lvl2pPr>
    <a:lvl3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lvl3pPr>
    <a:lvl4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lvl4pPr>
    <a:lvl5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lvl5pPr>
    <a:lvl6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lvl6pPr>
    <a:lvl7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lvl7pPr>
    <a:lvl8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lvl8pPr>
    <a:lvl9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lvl9pPr>
  </p:defaultTextStyle>
  <p:extLst>
    <p:ext uri="{521415D9-36F7-43E2-AB2F-B90AF26B5E84}">
      <p14:sectionLst xmlns:p14="http://schemas.microsoft.com/office/powerpoint/2010/main">
        <p14:section name="Sezione predefinita" id="{56978517-751B-471E-89D6-52D5BF8AFC09}">
          <p14:sldIdLst>
            <p14:sldId id="258"/>
            <p14:sldId id="320"/>
            <p14:sldId id="321"/>
            <p14:sldId id="318"/>
            <p14:sldId id="273"/>
            <p14:sldId id="313"/>
            <p14:sldId id="322"/>
            <p14:sldId id="306"/>
            <p14:sldId id="266"/>
            <p14:sldId id="311"/>
            <p14:sldId id="301"/>
            <p14:sldId id="310"/>
            <p14:sldId id="314"/>
            <p14:sldId id="315"/>
            <p14:sldId id="312"/>
            <p14:sldId id="268"/>
            <p14:sldId id="305"/>
            <p14:sldId id="317"/>
            <p14:sldId id="270"/>
            <p14:sldId id="309"/>
            <p14:sldId id="276"/>
            <p14:sldId id="277"/>
            <p14:sldId id="323"/>
            <p14:sldId id="324"/>
            <p14:sldId id="303"/>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0000"/>
    <a:srgbClr val="41D8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Helvetica"/>
          <a:ea typeface="Helvetica"/>
          <a:cs typeface="Helvetica"/>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
          <a:latin typeface="Helvetica"/>
          <a:ea typeface="Helvetica"/>
          <a:cs typeface="Helvetica"/>
        </a:font>
        <a:srgbClr val="FFFFFF"/>
      </a:tcTxStyle>
      <a:tcStyle>
        <a:tcBdr>
          <a:left>
            <a:ln w="12700" cap="flat">
              <a:solidFill>
                <a:srgbClr val="FFFFFF"/>
              </a:solidFill>
              <a:prstDash val="solid"/>
              <a:round/>
            </a:ln>
          </a:left>
          <a:right>
            <a:ln w="381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Helvetica"/>
          <a:ea typeface="Helvetica"/>
          <a:cs typeface="Helvetic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a:fontRef idx="maj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a:fontRef idx="maj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a:fontRef idx="maj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a:fontRef idx="maj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a:fontRef idx="maj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88" autoAdjust="0"/>
    <p:restoredTop sz="89639" autoAdjust="0"/>
  </p:normalViewPr>
  <p:slideViewPr>
    <p:cSldViewPr snapToGrid="0">
      <p:cViewPr varScale="1">
        <p:scale>
          <a:sx n="73" d="100"/>
          <a:sy n="73" d="100"/>
        </p:scale>
        <p:origin x="150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Foglio1!$B$1</c:f>
              <c:strCache>
                <c:ptCount val="1"/>
                <c:pt idx="0">
                  <c:v>Numero di vulnerabilità identificate</c:v>
                </c:pt>
              </c:strCache>
            </c:strRef>
          </c:tx>
          <c:spPr>
            <a:solidFill>
              <a:srgbClr val="760000"/>
            </a:solidFill>
            <a:ln w="9525" cap="flat" cmpd="sng" algn="ctr">
              <a:solidFill>
                <a:srgbClr val="760000"/>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000" b="1" i="0" u="none" strike="noStrike" kern="1200" baseline="0">
                    <a:solidFill>
                      <a:schemeClr val="bg1"/>
                    </a:solidFill>
                    <a:latin typeface="+mn-lt"/>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3"/>
                <c:pt idx="0">
                  <c:v>Yaazhini</c:v>
                </c:pt>
                <c:pt idx="1">
                  <c:v>MobSF</c:v>
                </c:pt>
                <c:pt idx="2">
                  <c:v>Pithus</c:v>
                </c:pt>
              </c:strCache>
            </c:strRef>
          </c:cat>
          <c:val>
            <c:numRef>
              <c:f>Foglio1!$B$2:$B$5</c:f>
              <c:numCache>
                <c:formatCode>General</c:formatCode>
                <c:ptCount val="3"/>
                <c:pt idx="0">
                  <c:v>259</c:v>
                </c:pt>
                <c:pt idx="1">
                  <c:v>258</c:v>
                </c:pt>
                <c:pt idx="2">
                  <c:v>80</c:v>
                </c:pt>
              </c:numCache>
            </c:numRef>
          </c:val>
          <c:extLst>
            <c:ext xmlns:c16="http://schemas.microsoft.com/office/drawing/2014/chart" uri="{C3380CC4-5D6E-409C-BE32-E72D297353CC}">
              <c16:uniqueId val="{00000000-FD59-4528-9500-19D8EB54DC3A}"/>
            </c:ext>
          </c:extLst>
        </c:ser>
        <c:dLbls>
          <c:dLblPos val="inEnd"/>
          <c:showLegendKey val="0"/>
          <c:showVal val="1"/>
          <c:showCatName val="0"/>
          <c:showSerName val="0"/>
          <c:showPercent val="0"/>
          <c:showBubbleSize val="0"/>
        </c:dLbls>
        <c:gapWidth val="100"/>
        <c:overlap val="-24"/>
        <c:axId val="7565504"/>
        <c:axId val="7566752"/>
        <c:extLst>
          <c:ext xmlns:c15="http://schemas.microsoft.com/office/drawing/2012/chart" uri="{02D57815-91ED-43cb-92C2-25804820EDAC}">
            <c15:filteredBarSeries>
              <c15:ser>
                <c:idx val="1"/>
                <c:order val="1"/>
                <c:tx>
                  <c:strRef>
                    <c:extLst>
                      <c:ext uri="{02D57815-91ED-43cb-92C2-25804820EDAC}">
                        <c15:formulaRef>
                          <c15:sqref>Foglio1!$C$1</c15:sqref>
                        </c15:formulaRef>
                      </c:ext>
                    </c:extLst>
                    <c:strCache>
                      <c:ptCount val="1"/>
                      <c:pt idx="0">
                        <c:v>Colonna1</c:v>
                      </c:pt>
                    </c:strCache>
                  </c:strRef>
                </c:tx>
                <c:spPr>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it-IT"/>
                    </a:p>
                  </c:txPr>
                  <c:dLblPos val="inEnd"/>
                  <c:showLegendKey val="0"/>
                  <c:showVal val="1"/>
                  <c:showCatName val="0"/>
                  <c:showSerName val="0"/>
                  <c:showPercent val="0"/>
                  <c:showBubbleSize val="0"/>
                  <c:showLeaderLines val="0"/>
                  <c:extLst>
                    <c:ext uri="{CE6537A1-D6FC-4f65-9D91-7224C49458BB}">
                      <c15:showLeaderLines val="1"/>
                      <c15:leaderLines>
                        <c:spPr>
                          <a:ln w="9525">
                            <a:solidFill>
                              <a:schemeClr val="tx1">
                                <a:lumMod val="35000"/>
                                <a:lumOff val="65000"/>
                              </a:schemeClr>
                            </a:solidFill>
                          </a:ln>
                          <a:effectLst/>
                        </c:spPr>
                      </c15:leaderLines>
                    </c:ext>
                  </c:extLst>
                </c:dLbls>
                <c:cat>
                  <c:strRef>
                    <c:extLst>
                      <c:ext uri="{02D57815-91ED-43cb-92C2-25804820EDAC}">
                        <c15:formulaRef>
                          <c15:sqref>Foglio1!$A$2:$A$5</c15:sqref>
                        </c15:formulaRef>
                      </c:ext>
                    </c:extLst>
                    <c:strCache>
                      <c:ptCount val="3"/>
                      <c:pt idx="0">
                        <c:v>Yaazhini</c:v>
                      </c:pt>
                      <c:pt idx="1">
                        <c:v>MobSF</c:v>
                      </c:pt>
                      <c:pt idx="2">
                        <c:v>Pithus</c:v>
                      </c:pt>
                    </c:strCache>
                  </c:strRef>
                </c:cat>
                <c:val>
                  <c:numRef>
                    <c:extLst>
                      <c:ext uri="{02D57815-91ED-43cb-92C2-25804820EDAC}">
                        <c15:formulaRef>
                          <c15:sqref>Foglio1!$C$2:$C$5</c15:sqref>
                        </c15:formulaRef>
                      </c:ext>
                    </c:extLst>
                    <c:numCache>
                      <c:formatCode>General</c:formatCode>
                      <c:ptCount val="3"/>
                    </c:numCache>
                  </c:numRef>
                </c:val>
                <c:extLst>
                  <c:ext xmlns:c16="http://schemas.microsoft.com/office/drawing/2014/chart" uri="{C3380CC4-5D6E-409C-BE32-E72D297353CC}">
                    <c16:uniqueId val="{00000001-FD59-4528-9500-19D8EB54DC3A}"/>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Foglio1!$D$1</c15:sqref>
                        </c15:formulaRef>
                      </c:ext>
                    </c:extLst>
                    <c:strCache>
                      <c:ptCount val="1"/>
                      <c:pt idx="0">
                        <c:v>Serie 3</c:v>
                      </c:pt>
                    </c:strCache>
                  </c:strRef>
                </c:tx>
                <c:spPr>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it-IT"/>
                    </a:p>
                  </c:txPr>
                  <c:dLblPos val="in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extLst xmlns:c15="http://schemas.microsoft.com/office/drawing/2012/chart">
                      <c:ext xmlns:c15="http://schemas.microsoft.com/office/drawing/2012/chart" uri="{02D57815-91ED-43cb-92C2-25804820EDAC}">
                        <c15:formulaRef>
                          <c15:sqref>Foglio1!$A$2:$A$5</c15:sqref>
                        </c15:formulaRef>
                      </c:ext>
                    </c:extLst>
                    <c:strCache>
                      <c:ptCount val="3"/>
                      <c:pt idx="0">
                        <c:v>Yaazhini</c:v>
                      </c:pt>
                      <c:pt idx="1">
                        <c:v>MobSF</c:v>
                      </c:pt>
                      <c:pt idx="2">
                        <c:v>Pithus</c:v>
                      </c:pt>
                    </c:strCache>
                  </c:strRef>
                </c:cat>
                <c:val>
                  <c:numRef>
                    <c:extLst xmlns:c15="http://schemas.microsoft.com/office/drawing/2012/chart">
                      <c:ext xmlns:c15="http://schemas.microsoft.com/office/drawing/2012/chart" uri="{02D57815-91ED-43cb-92C2-25804820EDAC}">
                        <c15:formulaRef>
                          <c15:sqref>Foglio1!$D$2:$D$5</c15:sqref>
                        </c15:formulaRef>
                      </c:ext>
                    </c:extLst>
                    <c:numCache>
                      <c:formatCode>General</c:formatCode>
                      <c:ptCount val="3"/>
                    </c:numCache>
                  </c:numRef>
                </c:val>
                <c:extLst xmlns:c15="http://schemas.microsoft.com/office/drawing/2012/chart">
                  <c:ext xmlns:c16="http://schemas.microsoft.com/office/drawing/2014/chart" uri="{C3380CC4-5D6E-409C-BE32-E72D297353CC}">
                    <c16:uniqueId val="{00000002-FD59-4528-9500-19D8EB54DC3A}"/>
                  </c:ext>
                </c:extLst>
              </c15:ser>
            </c15:filteredBarSeries>
          </c:ext>
        </c:extLst>
      </c:barChart>
      <c:catAx>
        <c:axId val="7565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000" b="1" i="0" u="none" strike="noStrike" kern="1200" baseline="0">
                <a:solidFill>
                  <a:schemeClr val="bg1"/>
                </a:solidFill>
                <a:latin typeface="+mn-lt"/>
                <a:ea typeface="+mn-ea"/>
                <a:cs typeface="+mn-cs"/>
              </a:defRPr>
            </a:pPr>
            <a:endParaRPr lang="it-IT"/>
          </a:p>
        </c:txPr>
        <c:crossAx val="7566752"/>
        <c:crosses val="autoZero"/>
        <c:auto val="1"/>
        <c:lblAlgn val="ctr"/>
        <c:lblOffset val="100"/>
        <c:noMultiLvlLbl val="0"/>
      </c:catAx>
      <c:valAx>
        <c:axId val="7566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it-IT"/>
          </a:p>
        </c:txPr>
        <c:crossAx val="75655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3000" b="1" i="0" u="none" strike="noStrike" kern="1200" baseline="0">
              <a:solidFill>
                <a:schemeClr val="bg1"/>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1"/>
          <c:order val="1"/>
          <c:tx>
            <c:strRef>
              <c:f>Foglio1!$C$1</c:f>
              <c:strCache>
                <c:ptCount val="1"/>
                <c:pt idx="0">
                  <c:v>CWE-532</c:v>
                </c:pt>
              </c:strCache>
            </c:strRef>
          </c:tx>
          <c:spPr>
            <a:solidFill>
              <a:srgbClr val="760000">
                <a:alpha val="88000"/>
              </a:srgbClr>
            </a:solidFill>
            <a:ln>
              <a:solidFill>
                <a:schemeClr val="accent2">
                  <a:lumMod val="50000"/>
                </a:schemeClr>
              </a:solidFill>
            </a:ln>
            <a:effectLst/>
          </c:spPr>
          <c:invertIfNegative val="0"/>
          <c:dLbls>
            <c:spPr>
              <a:noFill/>
              <a:ln>
                <a:noFill/>
                <a:round/>
              </a:ln>
              <a:effectLst/>
            </c:spPr>
            <c:txPr>
              <a:bodyPr rot="0" spcFirstLastPara="1" vertOverflow="ellipsis" vert="horz" wrap="square" lIns="38100" tIns="19050" rIns="38100" bIns="19050" anchor="ctr" anchorCtr="1">
                <a:spAutoFit/>
              </a:bodyPr>
              <a:lstStyle/>
              <a:p>
                <a:pPr>
                  <a:defRPr sz="3000" b="0" i="0" u="none" strike="noStrike" kern="1200" baseline="0">
                    <a:solidFill>
                      <a:schemeClr val="lt1"/>
                    </a:solidFill>
                    <a:latin typeface="Arial" panose="020B0604020202020204" pitchFamily="34" charset="0"/>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Foglio1!$A$2:$A$5</c:f>
              <c:strCache>
                <c:ptCount val="3"/>
                <c:pt idx="0">
                  <c:v>Yaazhini</c:v>
                </c:pt>
                <c:pt idx="1">
                  <c:v>MobSF</c:v>
                </c:pt>
                <c:pt idx="2">
                  <c:v>Pithus</c:v>
                </c:pt>
              </c:strCache>
            </c:strRef>
          </c:cat>
          <c:val>
            <c:numRef>
              <c:f>Foglio1!$C$2:$C$5</c:f>
              <c:numCache>
                <c:formatCode>General</c:formatCode>
                <c:ptCount val="3"/>
                <c:pt idx="1">
                  <c:v>164</c:v>
                </c:pt>
                <c:pt idx="2">
                  <c:v>22</c:v>
                </c:pt>
              </c:numCache>
            </c:numRef>
          </c:val>
          <c:extLst>
            <c:ext xmlns:c16="http://schemas.microsoft.com/office/drawing/2014/chart" uri="{C3380CC4-5D6E-409C-BE32-E72D297353CC}">
              <c16:uniqueId val="{00000001-9D96-4D3D-AD95-A73AB095528D}"/>
            </c:ext>
          </c:extLst>
        </c:ser>
        <c:dLbls>
          <c:showLegendKey val="0"/>
          <c:showVal val="1"/>
          <c:showCatName val="0"/>
          <c:showSerName val="0"/>
          <c:showPercent val="0"/>
          <c:showBubbleSize val="0"/>
        </c:dLbls>
        <c:gapWidth val="84"/>
        <c:axId val="2552320"/>
        <c:axId val="2553984"/>
        <c:extLst>
          <c:ext xmlns:c15="http://schemas.microsoft.com/office/drawing/2012/chart" uri="{02D57815-91ED-43cb-92C2-25804820EDAC}">
            <c15:filteredBarSeries>
              <c15:ser>
                <c:idx val="0"/>
                <c:order val="0"/>
                <c:tx>
                  <c:strRef>
                    <c:extLst>
                      <c:ext uri="{02D57815-91ED-43cb-92C2-25804820EDAC}">
                        <c15:formulaRef>
                          <c15:sqref>Foglio1!$B$1</c15:sqref>
                        </c15:formulaRef>
                      </c:ext>
                    </c:extLst>
                    <c:strCache>
                      <c:ptCount val="1"/>
                      <c:pt idx="0">
                        <c:v>CWE-319</c:v>
                      </c:pt>
                    </c:strCache>
                  </c:strRef>
                </c:tx>
                <c:spPr>
                  <a:solidFill>
                    <a:schemeClr val="accent1">
                      <a:alpha val="88000"/>
                    </a:schemeClr>
                  </a:solidFill>
                  <a:ln>
                    <a:solidFill>
                      <a:schemeClr val="accent1">
                        <a:lumMod val="50000"/>
                      </a:schemeClr>
                    </a:solidFill>
                  </a:ln>
                  <a:effectLst/>
                </c:spPr>
                <c:invertIfNegative val="0"/>
                <c:dLbls>
                  <c:spPr>
                    <a:solidFill>
                      <a:srgbClr val="00A2FF">
                        <a:alpha val="30000"/>
                      </a:srgbClr>
                    </a:solidFill>
                    <a:ln>
                      <a:solidFill>
                        <a:srgbClr val="FFFFFF">
                          <a:alpha val="50000"/>
                        </a:srgb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3000" b="0" i="0" u="none" strike="noStrike" kern="1200" baseline="0">
                          <a:solidFill>
                            <a:schemeClr val="lt1"/>
                          </a:solidFill>
                          <a:latin typeface="Arial" panose="020B0604020202020204" pitchFamily="34" charset="0"/>
                          <a:ea typeface="+mn-ea"/>
                          <a:cs typeface="+mn-cs"/>
                        </a:defRPr>
                      </a:pPr>
                      <a:endParaRPr lang="it-IT"/>
                    </a:p>
                  </c:txPr>
                  <c:showLegendKey val="0"/>
                  <c:showVal val="1"/>
                  <c:showCatName val="0"/>
                  <c:showSerName val="0"/>
                  <c:showPercent val="0"/>
                  <c:showBubbleSize val="0"/>
                  <c:showLeaderLines val="0"/>
                  <c:extLst>
                    <c:ext uri="{CE6537A1-D6FC-4f65-9D91-7224C49458BB}">
                      <c15:showLeaderLines val="1"/>
                      <c15:leaderLines>
                        <c:spPr>
                          <a:ln w="9525">
                            <a:solidFill>
                              <a:schemeClr val="lt1">
                                <a:lumMod val="50000"/>
                              </a:schemeClr>
                            </a:solidFill>
                            <a:round/>
                          </a:ln>
                          <a:effectLst/>
                        </c:spPr>
                      </c15:leaderLines>
                    </c:ext>
                  </c:extLst>
                </c:dLbls>
                <c:cat>
                  <c:strRef>
                    <c:extLst>
                      <c:ext uri="{02D57815-91ED-43cb-92C2-25804820EDAC}">
                        <c15:formulaRef>
                          <c15:sqref>Foglio1!$A$2:$A$5</c15:sqref>
                        </c15:formulaRef>
                      </c:ext>
                    </c:extLst>
                    <c:strCache>
                      <c:ptCount val="3"/>
                      <c:pt idx="0">
                        <c:v>Yaazhini</c:v>
                      </c:pt>
                      <c:pt idx="1">
                        <c:v>MobSF</c:v>
                      </c:pt>
                      <c:pt idx="2">
                        <c:v>Pithus</c:v>
                      </c:pt>
                    </c:strCache>
                  </c:strRef>
                </c:cat>
                <c:val>
                  <c:numRef>
                    <c:extLst>
                      <c:ext uri="{02D57815-91ED-43cb-92C2-25804820EDAC}">
                        <c15:formulaRef>
                          <c15:sqref>Foglio1!$B$2:$B$5</c15:sqref>
                        </c15:formulaRef>
                      </c:ext>
                    </c:extLst>
                    <c:numCache>
                      <c:formatCode>General</c:formatCode>
                      <c:ptCount val="3"/>
                      <c:pt idx="0">
                        <c:v>145</c:v>
                      </c:pt>
                    </c:numCache>
                  </c:numRef>
                </c:val>
                <c:extLst>
                  <c:ext xmlns:c16="http://schemas.microsoft.com/office/drawing/2014/chart" uri="{C3380CC4-5D6E-409C-BE32-E72D297353CC}">
                    <c16:uniqueId val="{00000000-9D96-4D3D-AD95-A73AB095528D}"/>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Foglio1!$D$1</c15:sqref>
                        </c15:formulaRef>
                      </c:ext>
                    </c:extLst>
                    <c:strCache>
                      <c:ptCount val="1"/>
                      <c:pt idx="0">
                        <c:v>Colonna1</c:v>
                      </c:pt>
                    </c:strCache>
                  </c:strRef>
                </c:tx>
                <c:spPr>
                  <a:solidFill>
                    <a:schemeClr val="accent3">
                      <a:alpha val="88000"/>
                    </a:schemeClr>
                  </a:solidFill>
                  <a:ln>
                    <a:solidFill>
                      <a:schemeClr val="accent3">
                        <a:lumMod val="50000"/>
                      </a:schemeClr>
                    </a:solidFill>
                  </a:ln>
                  <a:effectLst/>
                </c:spPr>
                <c:invertIfNegative val="0"/>
                <c:dLbls>
                  <c:spPr>
                    <a:solidFill>
                      <a:srgbClr val="61D836">
                        <a:alpha val="30000"/>
                      </a:srgbClr>
                    </a:solidFill>
                    <a:ln>
                      <a:solidFill>
                        <a:srgbClr val="FFFFFF">
                          <a:alpha val="50000"/>
                        </a:srgb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it-IT"/>
                    </a:p>
                  </c:txP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Foglio1!$A$2:$A$5</c15:sqref>
                        </c15:formulaRef>
                      </c:ext>
                    </c:extLst>
                    <c:strCache>
                      <c:ptCount val="3"/>
                      <c:pt idx="0">
                        <c:v>Yaazhini</c:v>
                      </c:pt>
                      <c:pt idx="1">
                        <c:v>MobSF</c:v>
                      </c:pt>
                      <c:pt idx="2">
                        <c:v>Pithus</c:v>
                      </c:pt>
                    </c:strCache>
                  </c:strRef>
                </c:cat>
                <c:val>
                  <c:numRef>
                    <c:extLst xmlns:c15="http://schemas.microsoft.com/office/drawing/2012/chart">
                      <c:ext xmlns:c15="http://schemas.microsoft.com/office/drawing/2012/chart" uri="{02D57815-91ED-43cb-92C2-25804820EDAC}">
                        <c15:formulaRef>
                          <c15:sqref>Foglio1!$D$2:$D$5</c15:sqref>
                        </c15:formulaRef>
                      </c:ext>
                    </c:extLst>
                    <c:numCache>
                      <c:formatCode>General</c:formatCode>
                      <c:ptCount val="3"/>
                    </c:numCache>
                  </c:numRef>
                </c:val>
                <c:extLst xmlns:c15="http://schemas.microsoft.com/office/drawing/2012/chart">
                  <c:ext xmlns:c16="http://schemas.microsoft.com/office/drawing/2014/chart" uri="{C3380CC4-5D6E-409C-BE32-E72D297353CC}">
                    <c16:uniqueId val="{00000002-9D96-4D3D-AD95-A73AB095528D}"/>
                  </c:ext>
                </c:extLst>
              </c15:ser>
            </c15:filteredBarSeries>
          </c:ext>
        </c:extLst>
      </c:barChart>
      <c:catAx>
        <c:axId val="255232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000" b="1" i="0" u="none" strike="noStrike" kern="1200" baseline="0">
                <a:solidFill>
                  <a:schemeClr val="bg1"/>
                </a:solidFill>
                <a:latin typeface="Arial" panose="020B0604020202020204" pitchFamily="34" charset="0"/>
                <a:ea typeface="+mn-ea"/>
                <a:cs typeface="+mn-cs"/>
              </a:defRPr>
            </a:pPr>
            <a:endParaRPr lang="it-IT"/>
          </a:p>
        </c:txPr>
        <c:crossAx val="2553984"/>
        <c:crosses val="autoZero"/>
        <c:auto val="1"/>
        <c:lblAlgn val="ctr"/>
        <c:lblOffset val="100"/>
        <c:noMultiLvlLbl val="0"/>
      </c:catAx>
      <c:valAx>
        <c:axId val="2553984"/>
        <c:scaling>
          <c:orientation val="minMax"/>
        </c:scaling>
        <c:delete val="1"/>
        <c:axPos val="b"/>
        <c:numFmt formatCode="General" sourceLinked="1"/>
        <c:majorTickMark val="out"/>
        <c:minorTickMark val="none"/>
        <c:tickLblPos val="nextTo"/>
        <c:crossAx val="255232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3000" b="0" i="0" u="none" strike="noStrike" kern="1200" baseline="0">
              <a:solidFill>
                <a:schemeClr val="bg1"/>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round/>
    </a:ln>
    <a:effectLst/>
  </c:spPr>
  <c:txPr>
    <a:bodyPr/>
    <a:lstStyle/>
    <a:p>
      <a:pPr>
        <a:defRPr/>
      </a:pPr>
      <a:endParaRPr lang="it-IT"/>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dLbls>
          <c:showLegendKey val="0"/>
          <c:showVal val="1"/>
          <c:showCatName val="0"/>
          <c:showSerName val="0"/>
          <c:showPercent val="0"/>
          <c:showBubbleSize val="0"/>
        </c:dLbls>
        <c:gapWidth val="84"/>
        <c:axId val="2552320"/>
        <c:axId val="2553984"/>
        <c:extLst>
          <c:ext xmlns:c15="http://schemas.microsoft.com/office/drawing/2012/chart" uri="{02D57815-91ED-43cb-92C2-25804820EDAC}">
            <c15:filteredBarSeries>
              <c15:ser>
                <c:idx val="0"/>
                <c:order val="0"/>
                <c:tx>
                  <c:strRef>
                    <c:extLst>
                      <c:ext uri="{02D57815-91ED-43cb-92C2-25804820EDAC}">
                        <c15:formulaRef>
                          <c15:sqref>Foglio1!$B$1</c15:sqref>
                        </c15:formulaRef>
                      </c:ext>
                    </c:extLst>
                    <c:strCache>
                      <c:ptCount val="1"/>
                      <c:pt idx="0">
                        <c:v>CWE-319</c:v>
                      </c:pt>
                    </c:strCache>
                  </c:strRef>
                </c:tx>
                <c:spPr>
                  <a:solidFill>
                    <a:schemeClr val="accent1">
                      <a:alpha val="88000"/>
                    </a:schemeClr>
                  </a:solidFill>
                  <a:ln>
                    <a:solidFill>
                      <a:schemeClr val="accent1">
                        <a:lumMod val="50000"/>
                      </a:schemeClr>
                    </a:solidFill>
                  </a:ln>
                  <a:effectLst/>
                </c:spPr>
                <c:invertIfNegative val="0"/>
                <c:dLbls>
                  <c:spPr>
                    <a:solidFill>
                      <a:srgbClr val="00A2FF">
                        <a:alpha val="30000"/>
                      </a:srgbClr>
                    </a:solidFill>
                    <a:ln>
                      <a:solidFill>
                        <a:srgbClr val="FFFFFF">
                          <a:alpha val="50000"/>
                        </a:srgb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3000" b="0" i="0" u="none" strike="noStrike" kern="1200" baseline="0">
                          <a:solidFill>
                            <a:schemeClr val="lt1"/>
                          </a:solidFill>
                          <a:latin typeface="Arial" panose="020B0604020202020204" pitchFamily="34" charset="0"/>
                          <a:ea typeface="+mn-ea"/>
                          <a:cs typeface="+mn-cs"/>
                        </a:defRPr>
                      </a:pPr>
                      <a:endParaRPr lang="it-IT"/>
                    </a:p>
                  </c:txPr>
                  <c:showLegendKey val="0"/>
                  <c:showVal val="1"/>
                  <c:showCatName val="0"/>
                  <c:showSerName val="0"/>
                  <c:showPercent val="0"/>
                  <c:showBubbleSize val="0"/>
                  <c:showLeaderLines val="0"/>
                  <c:extLst>
                    <c:ext uri="{CE6537A1-D6FC-4f65-9D91-7224C49458BB}">
                      <c15:showLeaderLines val="1"/>
                      <c15:leaderLines>
                        <c:spPr>
                          <a:ln w="9525">
                            <a:solidFill>
                              <a:schemeClr val="lt1">
                                <a:lumMod val="50000"/>
                              </a:schemeClr>
                            </a:solidFill>
                            <a:round/>
                          </a:ln>
                          <a:effectLst/>
                        </c:spPr>
                      </c15:leaderLines>
                    </c:ext>
                  </c:extLst>
                </c:dLbls>
                <c:cat>
                  <c:strRef>
                    <c:extLst>
                      <c:ext uri="{02D57815-91ED-43cb-92C2-25804820EDAC}">
                        <c15:formulaRef>
                          <c15:sqref>Foglio1!$A$2:$A$5</c15:sqref>
                        </c15:formulaRef>
                      </c:ext>
                    </c:extLst>
                    <c:strCache>
                      <c:ptCount val="3"/>
                      <c:pt idx="0">
                        <c:v>Yaazhini</c:v>
                      </c:pt>
                      <c:pt idx="1">
                        <c:v>MobSF</c:v>
                      </c:pt>
                      <c:pt idx="2">
                        <c:v>Pithus</c:v>
                      </c:pt>
                    </c:strCache>
                  </c:strRef>
                </c:cat>
                <c:val>
                  <c:numRef>
                    <c:extLst>
                      <c:ext uri="{02D57815-91ED-43cb-92C2-25804820EDAC}">
                        <c15:formulaRef>
                          <c15:sqref>Foglio1!$B$2:$B$5</c15:sqref>
                        </c15:formulaRef>
                      </c:ext>
                    </c:extLst>
                    <c:numCache>
                      <c:formatCode>General</c:formatCode>
                      <c:ptCount val="3"/>
                      <c:pt idx="0">
                        <c:v>145</c:v>
                      </c:pt>
                    </c:numCache>
                  </c:numRef>
                </c:val>
                <c:extLst>
                  <c:ext xmlns:c16="http://schemas.microsoft.com/office/drawing/2014/chart" uri="{C3380CC4-5D6E-409C-BE32-E72D297353CC}">
                    <c16:uniqueId val="{00000000-9D96-4D3D-AD95-A73AB095528D}"/>
                  </c:ext>
                </c:extLst>
              </c15:ser>
            </c15:filteredBarSeries>
            <c15:filteredBarSeries>
              <c15:ser>
                <c:idx val="2"/>
                <c:order val="1"/>
                <c:tx>
                  <c:strRef>
                    <c:extLst xmlns:c15="http://schemas.microsoft.com/office/drawing/2012/chart">
                      <c:ext xmlns:c15="http://schemas.microsoft.com/office/drawing/2012/chart" uri="{02D57815-91ED-43cb-92C2-25804820EDAC}">
                        <c15:formulaRef>
                          <c15:sqref>Foglio1!$D$1</c15:sqref>
                        </c15:formulaRef>
                      </c:ext>
                    </c:extLst>
                    <c:strCache>
                      <c:ptCount val="1"/>
                      <c:pt idx="0">
                        <c:v>Colonna1</c:v>
                      </c:pt>
                    </c:strCache>
                  </c:strRef>
                </c:tx>
                <c:spPr>
                  <a:solidFill>
                    <a:schemeClr val="accent3">
                      <a:alpha val="88000"/>
                    </a:schemeClr>
                  </a:solidFill>
                  <a:ln>
                    <a:solidFill>
                      <a:schemeClr val="accent3">
                        <a:lumMod val="50000"/>
                      </a:schemeClr>
                    </a:solidFill>
                  </a:ln>
                  <a:effectLst/>
                </c:spPr>
                <c:invertIfNegative val="0"/>
                <c:dLbls>
                  <c:spPr>
                    <a:solidFill>
                      <a:srgbClr val="61D836">
                        <a:alpha val="30000"/>
                      </a:srgbClr>
                    </a:solidFill>
                    <a:ln>
                      <a:solidFill>
                        <a:srgbClr val="FFFFFF">
                          <a:alpha val="50000"/>
                        </a:srgb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it-IT"/>
                    </a:p>
                  </c:txP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Foglio1!$A$2:$A$5</c15:sqref>
                        </c15:formulaRef>
                      </c:ext>
                    </c:extLst>
                    <c:strCache>
                      <c:ptCount val="3"/>
                      <c:pt idx="0">
                        <c:v>Yaazhini</c:v>
                      </c:pt>
                      <c:pt idx="1">
                        <c:v>MobSF</c:v>
                      </c:pt>
                      <c:pt idx="2">
                        <c:v>Pithus</c:v>
                      </c:pt>
                    </c:strCache>
                  </c:strRef>
                </c:cat>
                <c:val>
                  <c:numRef>
                    <c:extLst xmlns:c15="http://schemas.microsoft.com/office/drawing/2012/chart">
                      <c:ext xmlns:c15="http://schemas.microsoft.com/office/drawing/2012/chart" uri="{02D57815-91ED-43cb-92C2-25804820EDAC}">
                        <c15:formulaRef>
                          <c15:sqref>Foglio1!$D$2:$D$5</c15:sqref>
                        </c15:formulaRef>
                      </c:ext>
                    </c:extLst>
                    <c:numCache>
                      <c:formatCode>General</c:formatCode>
                      <c:ptCount val="3"/>
                    </c:numCache>
                  </c:numRef>
                </c:val>
                <c:extLst xmlns:c15="http://schemas.microsoft.com/office/drawing/2012/chart">
                  <c:ext xmlns:c16="http://schemas.microsoft.com/office/drawing/2014/chart" uri="{C3380CC4-5D6E-409C-BE32-E72D297353CC}">
                    <c16:uniqueId val="{00000002-9D96-4D3D-AD95-A73AB095528D}"/>
                  </c:ext>
                </c:extLst>
              </c15:ser>
            </c15:filteredBarSeries>
          </c:ext>
        </c:extLst>
      </c:barChart>
      <c:catAx>
        <c:axId val="255232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000" b="1" i="0" u="none" strike="noStrike" kern="1200" baseline="0">
                <a:solidFill>
                  <a:schemeClr val="bg1"/>
                </a:solidFill>
                <a:latin typeface="Arial" panose="020B0604020202020204" pitchFamily="34" charset="0"/>
                <a:ea typeface="+mn-ea"/>
                <a:cs typeface="+mn-cs"/>
              </a:defRPr>
            </a:pPr>
            <a:endParaRPr lang="it-IT"/>
          </a:p>
        </c:txPr>
        <c:crossAx val="2553984"/>
        <c:crosses val="autoZero"/>
        <c:auto val="1"/>
        <c:lblAlgn val="ctr"/>
        <c:lblOffset val="100"/>
        <c:noMultiLvlLbl val="0"/>
      </c:catAx>
      <c:valAx>
        <c:axId val="2553984"/>
        <c:scaling>
          <c:orientation val="minMax"/>
        </c:scaling>
        <c:delete val="1"/>
        <c:axPos val="b"/>
        <c:numFmt formatCode="General" sourceLinked="1"/>
        <c:majorTickMark val="out"/>
        <c:minorTickMark val="none"/>
        <c:tickLblPos val="nextTo"/>
        <c:crossAx val="255232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3000" b="0" i="0" u="none" strike="noStrike" kern="1200" baseline="0">
              <a:solidFill>
                <a:schemeClr val="bg1"/>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round/>
    </a:ln>
    <a:effectLst/>
  </c:spPr>
  <c:txPr>
    <a:bodyPr/>
    <a:lstStyle/>
    <a:p>
      <a:pPr>
        <a:defRPr/>
      </a:pPr>
      <a:endParaRPr lang="it-IT"/>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dLbls>
          <c:showLegendKey val="0"/>
          <c:showVal val="1"/>
          <c:showCatName val="0"/>
          <c:showSerName val="0"/>
          <c:showPercent val="0"/>
          <c:showBubbleSize val="0"/>
        </c:dLbls>
        <c:gapWidth val="84"/>
        <c:axId val="2552320"/>
        <c:axId val="2553984"/>
        <c:extLst>
          <c:ext xmlns:c15="http://schemas.microsoft.com/office/drawing/2012/chart" uri="{02D57815-91ED-43cb-92C2-25804820EDAC}">
            <c15:filteredBarSeries>
              <c15:ser>
                <c:idx val="0"/>
                <c:order val="0"/>
                <c:tx>
                  <c:strRef>
                    <c:extLst>
                      <c:ext uri="{02D57815-91ED-43cb-92C2-25804820EDAC}">
                        <c15:formulaRef>
                          <c15:sqref>Foglio1!$B$1</c15:sqref>
                        </c15:formulaRef>
                      </c:ext>
                    </c:extLst>
                    <c:strCache>
                      <c:ptCount val="1"/>
                      <c:pt idx="0">
                        <c:v>CWE-319</c:v>
                      </c:pt>
                    </c:strCache>
                  </c:strRef>
                </c:tx>
                <c:spPr>
                  <a:solidFill>
                    <a:schemeClr val="accent1">
                      <a:alpha val="88000"/>
                    </a:schemeClr>
                  </a:solidFill>
                  <a:ln>
                    <a:solidFill>
                      <a:schemeClr val="accent1">
                        <a:lumMod val="50000"/>
                      </a:schemeClr>
                    </a:solidFill>
                  </a:ln>
                  <a:effectLst/>
                </c:spPr>
                <c:invertIfNegative val="0"/>
                <c:dLbls>
                  <c:spPr>
                    <a:solidFill>
                      <a:srgbClr val="00A2FF">
                        <a:alpha val="30000"/>
                      </a:srgbClr>
                    </a:solidFill>
                    <a:ln>
                      <a:solidFill>
                        <a:srgbClr val="FFFFFF">
                          <a:alpha val="50000"/>
                        </a:srgb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3000" b="0" i="0" u="none" strike="noStrike" kern="1200" baseline="0">
                          <a:solidFill>
                            <a:schemeClr val="lt1"/>
                          </a:solidFill>
                          <a:latin typeface="Arial" panose="020B0604020202020204" pitchFamily="34" charset="0"/>
                          <a:ea typeface="+mn-ea"/>
                          <a:cs typeface="+mn-cs"/>
                        </a:defRPr>
                      </a:pPr>
                      <a:endParaRPr lang="it-IT"/>
                    </a:p>
                  </c:txPr>
                  <c:showLegendKey val="0"/>
                  <c:showVal val="1"/>
                  <c:showCatName val="0"/>
                  <c:showSerName val="0"/>
                  <c:showPercent val="0"/>
                  <c:showBubbleSize val="0"/>
                  <c:showLeaderLines val="0"/>
                  <c:extLst>
                    <c:ext uri="{CE6537A1-D6FC-4f65-9D91-7224C49458BB}">
                      <c15:showLeaderLines val="1"/>
                      <c15:leaderLines>
                        <c:spPr>
                          <a:ln w="9525">
                            <a:solidFill>
                              <a:schemeClr val="lt1">
                                <a:lumMod val="50000"/>
                              </a:schemeClr>
                            </a:solidFill>
                            <a:round/>
                          </a:ln>
                          <a:effectLst/>
                        </c:spPr>
                      </c15:leaderLines>
                    </c:ext>
                  </c:extLst>
                </c:dLbls>
                <c:cat>
                  <c:strRef>
                    <c:extLst>
                      <c:ext uri="{02D57815-91ED-43cb-92C2-25804820EDAC}">
                        <c15:formulaRef>
                          <c15:sqref>Foglio1!$A$2:$A$5</c15:sqref>
                        </c15:formulaRef>
                      </c:ext>
                    </c:extLst>
                    <c:strCache>
                      <c:ptCount val="3"/>
                      <c:pt idx="0">
                        <c:v>Yaazhini</c:v>
                      </c:pt>
                      <c:pt idx="1">
                        <c:v>MobSF</c:v>
                      </c:pt>
                      <c:pt idx="2">
                        <c:v>Pithus</c:v>
                      </c:pt>
                    </c:strCache>
                  </c:strRef>
                </c:cat>
                <c:val>
                  <c:numRef>
                    <c:extLst>
                      <c:ext uri="{02D57815-91ED-43cb-92C2-25804820EDAC}">
                        <c15:formulaRef>
                          <c15:sqref>Foglio1!$B$2:$B$5</c15:sqref>
                        </c15:formulaRef>
                      </c:ext>
                    </c:extLst>
                    <c:numCache>
                      <c:formatCode>General</c:formatCode>
                      <c:ptCount val="3"/>
                      <c:pt idx="0">
                        <c:v>145</c:v>
                      </c:pt>
                    </c:numCache>
                  </c:numRef>
                </c:val>
                <c:extLst>
                  <c:ext xmlns:c16="http://schemas.microsoft.com/office/drawing/2014/chart" uri="{C3380CC4-5D6E-409C-BE32-E72D297353CC}">
                    <c16:uniqueId val="{00000000-9D96-4D3D-AD95-A73AB095528D}"/>
                  </c:ext>
                </c:extLst>
              </c15:ser>
            </c15:filteredBarSeries>
            <c15:filteredBarSeries>
              <c15:ser>
                <c:idx val="2"/>
                <c:order val="1"/>
                <c:tx>
                  <c:strRef>
                    <c:extLst xmlns:c15="http://schemas.microsoft.com/office/drawing/2012/chart">
                      <c:ext xmlns:c15="http://schemas.microsoft.com/office/drawing/2012/chart" uri="{02D57815-91ED-43cb-92C2-25804820EDAC}">
                        <c15:formulaRef>
                          <c15:sqref>Foglio1!$D$1</c15:sqref>
                        </c15:formulaRef>
                      </c:ext>
                    </c:extLst>
                    <c:strCache>
                      <c:ptCount val="1"/>
                      <c:pt idx="0">
                        <c:v>Colonna1</c:v>
                      </c:pt>
                    </c:strCache>
                  </c:strRef>
                </c:tx>
                <c:spPr>
                  <a:solidFill>
                    <a:schemeClr val="accent3">
                      <a:alpha val="88000"/>
                    </a:schemeClr>
                  </a:solidFill>
                  <a:ln>
                    <a:solidFill>
                      <a:schemeClr val="accent3">
                        <a:lumMod val="50000"/>
                      </a:schemeClr>
                    </a:solidFill>
                  </a:ln>
                  <a:effectLst/>
                </c:spPr>
                <c:invertIfNegative val="0"/>
                <c:dLbls>
                  <c:spPr>
                    <a:solidFill>
                      <a:srgbClr val="61D836">
                        <a:alpha val="30000"/>
                      </a:srgbClr>
                    </a:solidFill>
                    <a:ln>
                      <a:solidFill>
                        <a:srgbClr val="FFFFFF">
                          <a:alpha val="50000"/>
                        </a:srgb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it-IT"/>
                    </a:p>
                  </c:txP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Foglio1!$A$2:$A$5</c15:sqref>
                        </c15:formulaRef>
                      </c:ext>
                    </c:extLst>
                    <c:strCache>
                      <c:ptCount val="3"/>
                      <c:pt idx="0">
                        <c:v>Yaazhini</c:v>
                      </c:pt>
                      <c:pt idx="1">
                        <c:v>MobSF</c:v>
                      </c:pt>
                      <c:pt idx="2">
                        <c:v>Pithus</c:v>
                      </c:pt>
                    </c:strCache>
                  </c:strRef>
                </c:cat>
                <c:val>
                  <c:numRef>
                    <c:extLst xmlns:c15="http://schemas.microsoft.com/office/drawing/2012/chart">
                      <c:ext xmlns:c15="http://schemas.microsoft.com/office/drawing/2012/chart" uri="{02D57815-91ED-43cb-92C2-25804820EDAC}">
                        <c15:formulaRef>
                          <c15:sqref>Foglio1!$D$2:$D$5</c15:sqref>
                        </c15:formulaRef>
                      </c:ext>
                    </c:extLst>
                    <c:numCache>
                      <c:formatCode>General</c:formatCode>
                      <c:ptCount val="3"/>
                    </c:numCache>
                  </c:numRef>
                </c:val>
                <c:extLst xmlns:c15="http://schemas.microsoft.com/office/drawing/2012/chart">
                  <c:ext xmlns:c16="http://schemas.microsoft.com/office/drawing/2014/chart" uri="{C3380CC4-5D6E-409C-BE32-E72D297353CC}">
                    <c16:uniqueId val="{00000002-9D96-4D3D-AD95-A73AB095528D}"/>
                  </c:ext>
                </c:extLst>
              </c15:ser>
            </c15:filteredBarSeries>
          </c:ext>
        </c:extLst>
      </c:barChart>
      <c:catAx>
        <c:axId val="255232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000" b="1" i="0" u="none" strike="noStrike" kern="1200" baseline="0">
                <a:solidFill>
                  <a:schemeClr val="bg1"/>
                </a:solidFill>
                <a:latin typeface="Arial" panose="020B0604020202020204" pitchFamily="34" charset="0"/>
                <a:ea typeface="+mn-ea"/>
                <a:cs typeface="+mn-cs"/>
              </a:defRPr>
            </a:pPr>
            <a:endParaRPr lang="it-IT"/>
          </a:p>
        </c:txPr>
        <c:crossAx val="2553984"/>
        <c:crosses val="autoZero"/>
        <c:auto val="1"/>
        <c:lblAlgn val="ctr"/>
        <c:lblOffset val="100"/>
        <c:noMultiLvlLbl val="0"/>
      </c:catAx>
      <c:valAx>
        <c:axId val="2553984"/>
        <c:scaling>
          <c:orientation val="minMax"/>
        </c:scaling>
        <c:delete val="1"/>
        <c:axPos val="b"/>
        <c:numFmt formatCode="General" sourceLinked="1"/>
        <c:majorTickMark val="out"/>
        <c:minorTickMark val="none"/>
        <c:tickLblPos val="nextTo"/>
        <c:crossAx val="255232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3000" b="0" i="0" u="none" strike="noStrike" kern="1200" baseline="0">
              <a:solidFill>
                <a:schemeClr val="bg1"/>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round/>
    </a:ln>
    <a:effectLst/>
  </c:spPr>
  <c:txPr>
    <a:bodyPr/>
    <a:lstStyle/>
    <a:p>
      <a:pPr>
        <a:defRPr/>
      </a:pPr>
      <a:endParaRPr lang="it-IT"/>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1197"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33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22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tx1"/>
    </cs:fontRef>
    <cs:spPr>
      <a:sp3d/>
    </cs:spPr>
  </cs:wall>
</cs:chartStyle>
</file>

<file path=ppt/charts/style3.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1197"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33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22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tx1"/>
    </cs:fontRef>
    <cs:spPr>
      <a:sp3d/>
    </cs:spPr>
  </cs:wall>
</cs:chartStyle>
</file>

<file path=ppt/charts/style4.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1197"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33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22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tx1"/>
    </cs:fontRef>
    <cs:spPr>
      <a:sp3d/>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38.png"/></Relationships>
</file>

<file path=ppt/drawings/_rels/drawing2.xml.rels><?xml version="1.0" encoding="UTF-8" standalone="yes"?>
<Relationships xmlns="http://schemas.openxmlformats.org/package/2006/relationships"><Relationship Id="rId1" Type="http://schemas.openxmlformats.org/officeDocument/2006/relationships/image" Target="../media/image38.png"/></Relationships>
</file>

<file path=ppt/drawings/_rels/drawing3.xml.rels><?xml version="1.0" encoding="UTF-8" standalone="yes"?>
<Relationships xmlns="http://schemas.openxmlformats.org/package/2006/relationships"><Relationship Id="rId1" Type="http://schemas.openxmlformats.org/officeDocument/2006/relationships/image" Target="../media/image38.png"/></Relationships>
</file>

<file path=ppt/drawings/drawing1.xml><?xml version="1.0" encoding="utf-8"?>
<c:userShapes xmlns:c="http://schemas.openxmlformats.org/drawingml/2006/chart">
  <cdr:relSizeAnchor xmlns:cdr="http://schemas.openxmlformats.org/drawingml/2006/chartDrawing">
    <cdr:from>
      <cdr:x>0.88745</cdr:x>
      <cdr:y>0.02032</cdr:y>
    </cdr:from>
    <cdr:to>
      <cdr:x>0.97687</cdr:x>
      <cdr:y>0.16832</cdr:y>
    </cdr:to>
    <cdr:pic>
      <cdr:nvPicPr>
        <cdr:cNvPr id="2" name="chart">
          <a:extLst xmlns:a="http://schemas.openxmlformats.org/drawingml/2006/main">
            <a:ext uri="{FF2B5EF4-FFF2-40B4-BE49-F238E27FC236}">
              <a16:creationId xmlns:a16="http://schemas.microsoft.com/office/drawing/2014/main" id="{4CF56341-415A-B5E0-17C9-D0E47B11F7EE}"/>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10346499" y="143119"/>
          <a:ext cx="1042506" cy="1042506"/>
        </a:xfrm>
        <a:prstGeom xmlns:a="http://schemas.openxmlformats.org/drawingml/2006/main" prst="rect">
          <a:avLst/>
        </a:prstGeom>
      </cdr:spPr>
    </cdr:pic>
  </cdr:relSizeAnchor>
  <cdr:relSizeAnchor xmlns:cdr="http://schemas.openxmlformats.org/drawingml/2006/chartDrawing">
    <cdr:from>
      <cdr:x>0.22705</cdr:x>
      <cdr:y>0.03992</cdr:y>
    </cdr:from>
    <cdr:to>
      <cdr:x>0.7783</cdr:x>
      <cdr:y>0.15993</cdr:y>
    </cdr:to>
    <cdr:sp macro="" textlink="">
      <cdr:nvSpPr>
        <cdr:cNvPr id="3" name="CasellaDiTesto 2">
          <a:extLst xmlns:a="http://schemas.openxmlformats.org/drawingml/2006/main">
            <a:ext uri="{FF2B5EF4-FFF2-40B4-BE49-F238E27FC236}">
              <a16:creationId xmlns:a16="http://schemas.microsoft.com/office/drawing/2014/main" id="{75A50DF7-8047-F4F0-1A23-DD8C66DAA9E4}"/>
            </a:ext>
          </a:extLst>
        </cdr:cNvPr>
        <cdr:cNvSpPr txBox="1"/>
      </cdr:nvSpPr>
      <cdr:spPr>
        <a:xfrm xmlns:a="http://schemas.openxmlformats.org/drawingml/2006/main">
          <a:off x="2647085" y="281186"/>
          <a:ext cx="6426926" cy="845360"/>
        </a:xfrm>
        <a:prstGeom xmlns:a="http://schemas.openxmlformats.org/drawingml/2006/main" prst="rect">
          <a:avLst/>
        </a:prstGeom>
        <a:noFill xmlns:a="http://schemas.openxmlformats.org/drawingml/2006/main"/>
        <a:ln xmlns:a="http://schemas.openxmlformats.org/drawingml/2006/main" w="12700" cap="flat">
          <a:noFill/>
          <a:miter lim="400000"/>
        </a:ln>
        <a:effectLst xmlns:a="http://schemas.openxmlformats.org/drawingml/2006/main"/>
        <a:sp3d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none"/>
      </cdr:style>
      <cdr:txBody>
        <a:bodyPr xmlns:a="http://schemas.openxmlformats.org/drawingml/2006/main" rot="0" spcFirstLastPara="1" vertOverflow="clip" horzOverflow="overflow" vert="horz" wrap="square" lIns="50800" tIns="50800" rIns="50800" bIns="50800" numCol="1" spcCol="38100" rtlCol="0" anchor="ctr">
          <a:spAutoFit/>
        </a:bodyPr>
        <a:lstStyle xmlns:a="http://schemas.openxmlformats.org/drawingml/2006/main"/>
        <a:p xmlns:a="http://schemas.openxmlformats.org/drawingml/2006/main">
          <a:pPr algn="l" defTabSz="1733930" rtl="0" hangingPunct="0">
            <a:lnSpc>
              <a:spcPct val="90000"/>
            </a:lnSpc>
            <a:spcBef>
              <a:spcPts val="3200"/>
            </a:spcBef>
          </a:pPr>
          <a:r>
            <a:rPr lang="en-US" sz="2400" dirty="0">
              <a:solidFill>
                <a:schemeClr val="bg1"/>
              </a:solidFill>
              <a:effectLst/>
              <a:latin typeface="+mj-lt"/>
            </a:rPr>
            <a:t>Insertion of Sensitive Information into Log File </a:t>
          </a:r>
          <a:endParaRPr kumimoji="0" lang="it-IT" sz="2400" b="0" i="0" u="none" strike="noStrike" cap="none" spc="0" normalizeH="0" baseline="0" dirty="0">
            <a:ln>
              <a:noFill/>
            </a:ln>
            <a:solidFill>
              <a:schemeClr val="bg1"/>
            </a:solidFill>
            <a:effectLst/>
            <a:uFillTx/>
            <a:latin typeface="+mj-lt"/>
            <a:ea typeface="Helvetica"/>
            <a:cs typeface="Helvetica"/>
            <a:sym typeface="Helvetica"/>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0.88745</cdr:x>
      <cdr:y>0.02032</cdr:y>
    </cdr:from>
    <cdr:to>
      <cdr:x>0.97687</cdr:x>
      <cdr:y>0.16832</cdr:y>
    </cdr:to>
    <cdr:pic>
      <cdr:nvPicPr>
        <cdr:cNvPr id="2" name="chart">
          <a:extLst xmlns:a="http://schemas.openxmlformats.org/drawingml/2006/main">
            <a:ext uri="{FF2B5EF4-FFF2-40B4-BE49-F238E27FC236}">
              <a16:creationId xmlns:a16="http://schemas.microsoft.com/office/drawing/2014/main" id="{4CF56341-415A-B5E0-17C9-D0E47B11F7EE}"/>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10346499" y="143119"/>
          <a:ext cx="1042506" cy="1042506"/>
        </a:xfrm>
        <a:prstGeom xmlns:a="http://schemas.openxmlformats.org/drawingml/2006/main" prst="rect">
          <a:avLst/>
        </a:prstGeom>
      </cdr:spPr>
    </cdr:pic>
  </cdr:relSizeAnchor>
</c:userShapes>
</file>

<file path=ppt/drawings/drawing3.xml><?xml version="1.0" encoding="utf-8"?>
<c:userShapes xmlns:c="http://schemas.openxmlformats.org/drawingml/2006/chart">
  <cdr:relSizeAnchor xmlns:cdr="http://schemas.openxmlformats.org/drawingml/2006/chartDrawing">
    <cdr:from>
      <cdr:x>0.88745</cdr:x>
      <cdr:y>0.02032</cdr:y>
    </cdr:from>
    <cdr:to>
      <cdr:x>0.97687</cdr:x>
      <cdr:y>0.16832</cdr:y>
    </cdr:to>
    <cdr:pic>
      <cdr:nvPicPr>
        <cdr:cNvPr id="2" name="chart">
          <a:extLst xmlns:a="http://schemas.openxmlformats.org/drawingml/2006/main">
            <a:ext uri="{FF2B5EF4-FFF2-40B4-BE49-F238E27FC236}">
              <a16:creationId xmlns:a16="http://schemas.microsoft.com/office/drawing/2014/main" id="{4CF56341-415A-B5E0-17C9-D0E47B11F7EE}"/>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10346499" y="143119"/>
          <a:ext cx="1042506" cy="1042506"/>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xfrm>
            <a:off x="1143000" y="685800"/>
            <a:ext cx="4572000" cy="3429000"/>
          </a:xfrm>
          <a:prstGeom prst="rect">
            <a:avLst/>
          </a:prstGeom>
        </p:spPr>
        <p:txBody>
          <a:bodyPr/>
          <a:lstStyle/>
          <a:p>
            <a:endParaRPr/>
          </a:p>
        </p:txBody>
      </p:sp>
      <p:sp>
        <p:nvSpPr>
          <p:cNvPr id="174" name="Shape 17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457200" defTabSz="457200" latinLnBrk="0">
      <a:defRPr sz="2200">
        <a:latin typeface="Lucida Grande"/>
        <a:ea typeface="Lucida Grande"/>
        <a:cs typeface="Lucida Grande"/>
        <a:sym typeface="Lucida Grande"/>
      </a:defRPr>
    </a:lvl2pPr>
    <a:lvl3pPr indent="914400" defTabSz="457200" latinLnBrk="0">
      <a:defRPr sz="2200">
        <a:latin typeface="Lucida Grande"/>
        <a:ea typeface="Lucida Grande"/>
        <a:cs typeface="Lucida Grande"/>
        <a:sym typeface="Lucida Grande"/>
      </a:defRPr>
    </a:lvl3pPr>
    <a:lvl4pPr indent="1371600" defTabSz="457200" latinLnBrk="0">
      <a:defRPr sz="2200">
        <a:latin typeface="Lucida Grande"/>
        <a:ea typeface="Lucida Grande"/>
        <a:cs typeface="Lucida Grande"/>
        <a:sym typeface="Lucida Grande"/>
      </a:defRPr>
    </a:lvl4pPr>
    <a:lvl5pPr indent="1828800" defTabSz="457200" latinLnBrk="0">
      <a:defRPr sz="2200">
        <a:latin typeface="Lucida Grande"/>
        <a:ea typeface="Lucida Grande"/>
        <a:cs typeface="Lucida Grande"/>
        <a:sym typeface="Lucida Grande"/>
      </a:defRPr>
    </a:lvl5pPr>
    <a:lvl6pPr indent="2286000" defTabSz="457200" latinLnBrk="0">
      <a:defRPr sz="2200">
        <a:latin typeface="Lucida Grande"/>
        <a:ea typeface="Lucida Grande"/>
        <a:cs typeface="Lucida Grande"/>
        <a:sym typeface="Lucida Grande"/>
      </a:defRPr>
    </a:lvl6pPr>
    <a:lvl7pPr indent="2743200" defTabSz="457200" latinLnBrk="0">
      <a:defRPr sz="2200">
        <a:latin typeface="Lucida Grande"/>
        <a:ea typeface="Lucida Grande"/>
        <a:cs typeface="Lucida Grande"/>
        <a:sym typeface="Lucida Grande"/>
      </a:defRPr>
    </a:lvl7pPr>
    <a:lvl8pPr indent="3200400" defTabSz="457200" latinLnBrk="0">
      <a:defRPr sz="2200">
        <a:latin typeface="Lucida Grande"/>
        <a:ea typeface="Lucida Grande"/>
        <a:cs typeface="Lucida Grande"/>
        <a:sym typeface="Lucida Grande"/>
      </a:defRPr>
    </a:lvl8pPr>
    <a:lvl9pPr indent="3657600" defTabSz="457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it.wikipedia.org/wiki/Attacco_informatico"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it.wikipedia.org/wiki/Sql" TargetMode="External"/><Relationship Id="rId4" Type="http://schemas.openxmlformats.org/officeDocument/2006/relationships/hyperlink" Target="https://it.wikipedia.org/wiki/Database_relazionali"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defTabSz="45720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Calibri" panose="020F0502020204030204" pitchFamily="34" charset="0"/>
                <a:cs typeface="Times New Roman" panose="02020603050405020304" pitchFamily="18" charset="0"/>
              </a:rPr>
              <a:t>Buongiorno a tutti, sono Alfredo Cannavaro e questa è la mia tesi che tratta un’analisi sulla comprensione dei tool di identificazione Android</a:t>
            </a:r>
            <a:endParaRPr lang="it-IT" dirty="0"/>
          </a:p>
        </p:txBody>
      </p:sp>
    </p:spTree>
    <p:extLst>
      <p:ext uri="{BB962C8B-B14F-4D97-AF65-F5344CB8AC3E}">
        <p14:creationId xmlns:p14="http://schemas.microsoft.com/office/powerpoint/2010/main" val="3532838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Analizza una applicazione eseguendola in un ambiente controllato e studiando i suoi comportamenti</a:t>
            </a:r>
          </a:p>
          <a:p>
            <a:r>
              <a:rPr lang="it-IT" dirty="0"/>
              <a:t>Ovviamente questo comporta che il tempo di analisi sarà più lungo rispetto all’analisi statica .</a:t>
            </a:r>
          </a:p>
        </p:txBody>
      </p:sp>
    </p:spTree>
    <p:extLst>
      <p:ext uri="{BB962C8B-B14F-4D97-AF65-F5344CB8AC3E}">
        <p14:creationId xmlns:p14="http://schemas.microsoft.com/office/powerpoint/2010/main" val="4283982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Obiettivo di questo lavoro di ricerca è quello di LEGGI</a:t>
            </a:r>
          </a:p>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Di seguito sono stati presi in esame dei parametri per svolgere una analisi qualitativa dei tool.</a:t>
            </a:r>
          </a:p>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 Tra i parametri troviamo LEGGI</a:t>
            </a:r>
          </a:p>
          <a:p>
            <a:endParaRPr lang="it-IT" dirty="0"/>
          </a:p>
        </p:txBody>
      </p:sp>
    </p:spTree>
    <p:extLst>
      <p:ext uri="{BB962C8B-B14F-4D97-AF65-F5344CB8AC3E}">
        <p14:creationId xmlns:p14="http://schemas.microsoft.com/office/powerpoint/2010/main" val="864235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selezionare dei tool ho analizzato degli articoli scritti in lingua inglese presi da Google </a:t>
            </a:r>
            <a:r>
              <a:rPr lang="it-IT" dirty="0" err="1"/>
              <a:t>Scholar</a:t>
            </a:r>
            <a:endParaRPr lang="it-IT" dirty="0"/>
          </a:p>
        </p:txBody>
      </p:sp>
    </p:spTree>
    <p:extLst>
      <p:ext uri="{BB962C8B-B14F-4D97-AF65-F5344CB8AC3E}">
        <p14:creationId xmlns:p14="http://schemas.microsoft.com/office/powerpoint/2010/main" val="4135093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che è un motore di ricerca che contiene tutti gli articoli accademici e scientifici.</a:t>
            </a:r>
          </a:p>
        </p:txBody>
      </p:sp>
    </p:spTree>
    <p:extLst>
      <p:ext uri="{BB962C8B-B14F-4D97-AF65-F5344CB8AC3E}">
        <p14:creationId xmlns:p14="http://schemas.microsoft.com/office/powerpoint/2010/main" val="1814264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ricercare gli articoli di mio interesse ho utilizzato delle query specifiche</a:t>
            </a:r>
          </a:p>
        </p:txBody>
      </p:sp>
    </p:spTree>
    <p:extLst>
      <p:ext uri="{BB962C8B-B14F-4D97-AF65-F5344CB8AC3E}">
        <p14:creationId xmlns:p14="http://schemas.microsoft.com/office/powerpoint/2010/main" val="3440275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trovati i tool dagli articoli sono stati stabili dei criteri di selezione di seguito c’è ne sono 4</a:t>
            </a:r>
          </a:p>
        </p:txBody>
      </p:sp>
    </p:spTree>
    <p:extLst>
      <p:ext uri="{BB962C8B-B14F-4D97-AF65-F5344CB8AC3E}">
        <p14:creationId xmlns:p14="http://schemas.microsoft.com/office/powerpoint/2010/main" val="2980389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defTabSz="45720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Calibri" panose="020F0502020204030204" pitchFamily="34" charset="0"/>
                <a:cs typeface="Times New Roman" panose="02020603050405020304" pitchFamily="18" charset="0"/>
              </a:rPr>
              <a:t>la scelta è ricaduta su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Yaazhini</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MobSF</a:t>
            </a:r>
            <a:r>
              <a:rPr lang="it-IT" sz="1800" dirty="0">
                <a:effectLst/>
                <a:latin typeface="Calibri" panose="020F0502020204030204" pitchFamily="34" charset="0"/>
                <a:ea typeface="Calibri" panose="020F0502020204030204" pitchFamily="34" charset="0"/>
                <a:cs typeface="Times New Roman" panose="02020603050405020304" pitchFamily="18" charset="0"/>
              </a:rPr>
              <a:t> e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Pithus</a:t>
            </a:r>
            <a:r>
              <a:rPr lang="it-IT"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it-IT" dirty="0"/>
          </a:p>
        </p:txBody>
      </p:sp>
    </p:spTree>
    <p:extLst>
      <p:ext uri="{BB962C8B-B14F-4D97-AF65-F5344CB8AC3E}">
        <p14:creationId xmlns:p14="http://schemas.microsoft.com/office/powerpoint/2010/main" val="703349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defTabSz="45720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Calibri" panose="020F0502020204030204" pitchFamily="34" charset="0"/>
                <a:cs typeface="Times New Roman" panose="02020603050405020304" pitchFamily="18" charset="0"/>
              </a:rPr>
              <a:t>E come Dataset degli APK  ho utilizzato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AndroZu</a:t>
            </a:r>
            <a:r>
              <a:rPr lang="it-IT" sz="1800" dirty="0">
                <a:effectLst/>
                <a:latin typeface="Calibri" panose="020F0502020204030204" pitchFamily="34" charset="0"/>
                <a:ea typeface="Calibri" panose="020F0502020204030204" pitchFamily="34" charset="0"/>
                <a:cs typeface="Times New Roman" panose="02020603050405020304" pitchFamily="18" charset="0"/>
              </a:rPr>
              <a:t> che è una raccolta di applicazioni dei vari Android Market tra cui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google</a:t>
            </a:r>
            <a:r>
              <a:rPr lang="it-IT" sz="1800" dirty="0">
                <a:effectLst/>
                <a:latin typeface="Calibri" panose="020F0502020204030204" pitchFamily="34" charset="0"/>
                <a:ea typeface="Calibri" panose="020F0502020204030204" pitchFamily="34" charset="0"/>
                <a:cs typeface="Times New Roman" panose="02020603050405020304" pitchFamily="18" charset="0"/>
              </a:rPr>
              <a:t> play store creata da un team di ricerca dell’università di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lussemburgo</a:t>
            </a:r>
            <a:r>
              <a:rPr lang="it-IT"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it-IT" dirty="0"/>
          </a:p>
        </p:txBody>
      </p:sp>
    </p:spTree>
    <p:extLst>
      <p:ext uri="{BB962C8B-B14F-4D97-AF65-F5344CB8AC3E}">
        <p14:creationId xmlns:p14="http://schemas.microsoft.com/office/powerpoint/2010/main" val="1876495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defTabSz="457200" eaLnBrk="1" fontAlgn="auto" latinLnBrk="0" hangingPunct="1">
              <a:lnSpc>
                <a:spcPct val="100000"/>
              </a:lnSpc>
              <a:spcBef>
                <a:spcPts val="0"/>
              </a:spcBef>
              <a:spcAft>
                <a:spcPts val="0"/>
              </a:spcAft>
              <a:buClrTx/>
              <a:buSzTx/>
              <a:buFontTx/>
              <a:buNone/>
              <a:tabLst/>
              <a:defRPr/>
            </a:pPr>
            <a:r>
              <a:rPr lang="it-IT" sz="1400" b="0" i="0" dirty="0">
                <a:solidFill>
                  <a:srgbClr val="E0E1E5"/>
                </a:solidFill>
                <a:effectLst/>
                <a:latin typeface="gg sans"/>
              </a:rPr>
              <a:t>Per  avere accesso al dataset bisogna inviare un’e-mail di domanda a androzu@uni.lu indicando il nome del proprio istituto di ricerca e il nome della persona che richiede l’accesso</a:t>
            </a:r>
            <a:endParaRPr lang="it-IT" dirty="0"/>
          </a:p>
        </p:txBody>
      </p:sp>
    </p:spTree>
    <p:extLst>
      <p:ext uri="{BB962C8B-B14F-4D97-AF65-F5344CB8AC3E}">
        <p14:creationId xmlns:p14="http://schemas.microsoft.com/office/powerpoint/2010/main" val="3935446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Calibri" panose="020F0502020204030204" pitchFamily="34" charset="0"/>
                <a:cs typeface="Times New Roman" panose="02020603050405020304" pitchFamily="18" charset="0"/>
              </a:rPr>
              <a:t>Quindi tramite una Query ho estrapolato da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AndroZu</a:t>
            </a:r>
            <a:r>
              <a:rPr lang="it-IT" sz="1800" dirty="0">
                <a:effectLst/>
                <a:latin typeface="Calibri" panose="020F0502020204030204" pitchFamily="34" charset="0"/>
                <a:ea typeface="Calibri" panose="020F0502020204030204" pitchFamily="34" charset="0"/>
                <a:cs typeface="Times New Roman" panose="02020603050405020304" pitchFamily="18" charset="0"/>
              </a:rPr>
              <a:t> un dataset di 30 file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apk</a:t>
            </a:r>
            <a:r>
              <a:rPr lang="it-IT" sz="1800" dirty="0">
                <a:effectLst/>
                <a:latin typeface="Calibri" panose="020F0502020204030204" pitchFamily="34" charset="0"/>
                <a:ea typeface="Calibri" panose="020F0502020204030204" pitchFamily="34" charset="0"/>
                <a:cs typeface="Times New Roman" panose="02020603050405020304" pitchFamily="18" charset="0"/>
              </a:rPr>
              <a:t> presi da Google Play Store </a:t>
            </a:r>
            <a:endParaRPr lang="it-IT" dirty="0"/>
          </a:p>
        </p:txBody>
      </p:sp>
    </p:spTree>
    <p:extLst>
      <p:ext uri="{BB962C8B-B14F-4D97-AF65-F5344CB8AC3E}">
        <p14:creationId xmlns:p14="http://schemas.microsoft.com/office/powerpoint/2010/main" val="1576015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Arial" panose="020B0604020202020204" pitchFamily="34" charset="0"/>
                <a:ea typeface="Calibri" panose="020F0502020204030204" pitchFamily="34" charset="0"/>
                <a:cs typeface="Times New Roman" panose="02020603050405020304" pitchFamily="18" charset="0"/>
              </a:rPr>
              <a:t>Il mondo della tecnologia ha visto negli ultimi anni uno sviluppo sempre più crescente</a:t>
            </a:r>
            <a:r>
              <a:rPr lang="it-IT" sz="1800" dirty="0">
                <a:effectLst/>
                <a:latin typeface="Calibri" panose="020F0502020204030204" pitchFamily="34" charset="0"/>
                <a:ea typeface="Calibri" panose="020F0502020204030204" pitchFamily="34" charset="0"/>
                <a:cs typeface="Times New Roman" panose="02020603050405020304" pitchFamily="18" charset="0"/>
              </a:rPr>
              <a:t> s</a:t>
            </a:r>
            <a:r>
              <a:rPr lang="it-IT" sz="1800" dirty="0">
                <a:effectLst/>
                <a:latin typeface="Arial" panose="020B0604020202020204" pitchFamily="34" charset="0"/>
                <a:ea typeface="Calibri" panose="020F0502020204030204" pitchFamily="34" charset="0"/>
                <a:cs typeface="Times New Roman" panose="02020603050405020304" pitchFamily="18" charset="0"/>
              </a:rPr>
              <a:t>oprattutto con la creazione dei dispositivi mobile come smartphone, tablet.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251279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Calibri" panose="020F0502020204030204" pitchFamily="34" charset="0"/>
                <a:cs typeface="Times New Roman" panose="02020603050405020304" pitchFamily="18" charset="0"/>
              </a:rPr>
              <a:t>ed ho svolto l’analisi delle vulnerabilità utilizzando i 3 tool citati precedentemente. </a:t>
            </a:r>
            <a:endParaRPr lang="it-IT" dirty="0"/>
          </a:p>
        </p:txBody>
      </p:sp>
    </p:spTree>
    <p:extLst>
      <p:ext uri="{BB962C8B-B14F-4D97-AF65-F5344CB8AC3E}">
        <p14:creationId xmlns:p14="http://schemas.microsoft.com/office/powerpoint/2010/main" val="9703205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Yaazhini</a:t>
            </a:r>
            <a:r>
              <a:rPr lang="it-IT" dirty="0"/>
              <a:t> è  il tool che ha identificato più vulnerabilità</a:t>
            </a:r>
          </a:p>
        </p:txBody>
      </p:sp>
    </p:spTree>
    <p:extLst>
      <p:ext uri="{BB962C8B-B14F-4D97-AF65-F5344CB8AC3E}">
        <p14:creationId xmlns:p14="http://schemas.microsoft.com/office/powerpoint/2010/main" val="2192699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vulnerabilità più comune </a:t>
            </a:r>
            <a:r>
              <a:rPr lang="en-US" dirty="0">
                <a:effectLst/>
                <a:latin typeface="Arial" panose="020B0604020202020204" pitchFamily="34" charset="0"/>
              </a:rPr>
              <a:t>Insertion of Sensitive Information into Log File </a:t>
            </a:r>
            <a:r>
              <a:rPr lang="en-US" dirty="0" err="1">
                <a:effectLst/>
                <a:latin typeface="Arial" panose="020B0604020202020204" pitchFamily="34" charset="0"/>
              </a:rPr>
              <a:t>che</a:t>
            </a:r>
            <a:r>
              <a:rPr lang="en-US" dirty="0">
                <a:effectLst/>
                <a:latin typeface="Arial" panose="020B0604020202020204" pitchFamily="34" charset="0"/>
              </a:rPr>
              <a:t> </a:t>
            </a:r>
            <a:r>
              <a:rPr lang="en-US" dirty="0" err="1">
                <a:effectLst/>
                <a:latin typeface="Arial" panose="020B0604020202020204" pitchFamily="34" charset="0"/>
              </a:rPr>
              <a:t>comporta</a:t>
            </a:r>
            <a:r>
              <a:rPr lang="en-US" dirty="0">
                <a:effectLst/>
                <a:latin typeface="Arial" panose="020B0604020202020204" pitchFamily="34" charset="0"/>
              </a:rPr>
              <a:t> la </a:t>
            </a:r>
            <a:r>
              <a:rPr lang="en-US" dirty="0" err="1">
                <a:effectLst/>
                <a:latin typeface="Arial" panose="020B0604020202020204" pitchFamily="34" charset="0"/>
              </a:rPr>
              <a:t>registrazione</a:t>
            </a:r>
            <a:r>
              <a:rPr lang="en-US" dirty="0">
                <a:effectLst/>
                <a:latin typeface="Arial" panose="020B0604020202020204" pitchFamily="34" charset="0"/>
              </a:rPr>
              <a:t> di </a:t>
            </a:r>
            <a:r>
              <a:rPr lang="en-US" dirty="0" err="1">
                <a:effectLst/>
                <a:latin typeface="Arial" panose="020B0604020202020204" pitchFamily="34" charset="0"/>
              </a:rPr>
              <a:t>informazioni</a:t>
            </a:r>
            <a:r>
              <a:rPr lang="en-US" dirty="0">
                <a:effectLst/>
                <a:latin typeface="Arial" panose="020B0604020202020204" pitchFamily="34" charset="0"/>
              </a:rPr>
              <a:t> </a:t>
            </a:r>
            <a:r>
              <a:rPr lang="en-US" dirty="0" err="1">
                <a:effectLst/>
                <a:latin typeface="Arial" panose="020B0604020202020204" pitchFamily="34" charset="0"/>
              </a:rPr>
              <a:t>sensibili</a:t>
            </a:r>
            <a:endParaRPr lang="it-IT" dirty="0"/>
          </a:p>
        </p:txBody>
      </p:sp>
    </p:spTree>
    <p:extLst>
      <p:ext uri="{BB962C8B-B14F-4D97-AF65-F5344CB8AC3E}">
        <p14:creationId xmlns:p14="http://schemas.microsoft.com/office/powerpoint/2010/main" val="1082701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È interessante notare che, </a:t>
            </a:r>
            <a:r>
              <a:rPr lang="it-IT" dirty="0" err="1"/>
              <a:t>MobSF</a:t>
            </a:r>
            <a:r>
              <a:rPr lang="it-IT" dirty="0"/>
              <a:t> è il tool che identifica la maggior parte della vulnerabilità più comune</a:t>
            </a:r>
          </a:p>
        </p:txBody>
      </p:sp>
    </p:spTree>
    <p:extLst>
      <p:ext uri="{BB962C8B-B14F-4D97-AF65-F5344CB8AC3E}">
        <p14:creationId xmlns:p14="http://schemas.microsoft.com/office/powerpoint/2010/main" val="2246751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Invece </a:t>
            </a:r>
            <a:r>
              <a:rPr lang="it-IT" dirty="0" err="1"/>
              <a:t>Yaazhini</a:t>
            </a:r>
            <a:r>
              <a:rPr lang="it-IT" dirty="0"/>
              <a:t> non ne identifica nessuna quindi è probabile che il tool </a:t>
            </a:r>
            <a:r>
              <a:rPr lang="it-IT" b="0" i="0" dirty="0">
                <a:solidFill>
                  <a:srgbClr val="E0E1E5"/>
                </a:solidFill>
                <a:effectLst/>
                <a:latin typeface="gg sans"/>
              </a:rPr>
              <a:t>potrebbe non identificare correttamente vulnerabilità di questo tipo. Tuttavia, il dataset usato non dispone della lista delle vulnerabilità che affliggono le app prese in esame, quindi non si può valutare la correttezza delle vulnerabilità identificate</a:t>
            </a:r>
            <a:endParaRPr lang="it-IT" dirty="0"/>
          </a:p>
        </p:txBody>
      </p:sp>
    </p:spTree>
    <p:extLst>
      <p:ext uri="{BB962C8B-B14F-4D97-AF65-F5344CB8AC3E}">
        <p14:creationId xmlns:p14="http://schemas.microsoft.com/office/powerpoint/2010/main" val="6353185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defTabSz="457200" eaLnBrk="1" fontAlgn="auto" latinLnBrk="0" hangingPunct="1">
              <a:lnSpc>
                <a:spcPct val="100000"/>
              </a:lnSpc>
              <a:spcBef>
                <a:spcPts val="0"/>
              </a:spcBef>
              <a:spcAft>
                <a:spcPts val="0"/>
              </a:spcAft>
              <a:buClrTx/>
              <a:buSzTx/>
              <a:buFontTx/>
              <a:buNone/>
              <a:tabLst/>
              <a:defRPr/>
            </a:pPr>
            <a:r>
              <a:rPr lang="it-IT" sz="1800" dirty="0">
                <a:effectLst/>
                <a:latin typeface="Arial" panose="020B0604020202020204" pitchFamily="34" charset="0"/>
                <a:ea typeface="Calibri" panose="020F0502020204030204" pitchFamily="34" charset="0"/>
                <a:cs typeface="Times New Roman" panose="02020603050405020304" pitchFamily="18" charset="0"/>
              </a:rPr>
              <a:t>Questo lavoro apre molte porte</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dirty="0">
                <a:effectLst/>
                <a:latin typeface="Arial" panose="020B0604020202020204" pitchFamily="34" charset="0"/>
                <a:ea typeface="Calibri" panose="020F0502020204030204" pitchFamily="34" charset="0"/>
                <a:cs typeface="Times New Roman" panose="02020603050405020304" pitchFamily="18" charset="0"/>
              </a:rPr>
              <a:t>di sviluppo essendo come punto di partenza per altri studi,</a:t>
            </a:r>
            <a:r>
              <a:rPr lang="it-IT" sz="1800" dirty="0">
                <a:effectLst/>
                <a:latin typeface="Calibri" panose="020F0502020204030204" pitchFamily="34" charset="0"/>
                <a:ea typeface="Calibri" panose="020F0502020204030204" pitchFamily="34" charset="0"/>
                <a:cs typeface="Times New Roman" panose="02020603050405020304" pitchFamily="18" charset="0"/>
              </a:rPr>
              <a:t> può essere ampliato LEGGI</a:t>
            </a:r>
          </a:p>
          <a:p>
            <a:endParaRPr lang="it-IT" dirty="0"/>
          </a:p>
        </p:txBody>
      </p:sp>
    </p:spTree>
    <p:extLst>
      <p:ext uri="{BB962C8B-B14F-4D97-AF65-F5344CB8AC3E}">
        <p14:creationId xmlns:p14="http://schemas.microsoft.com/office/powerpoint/2010/main" val="3117520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noRot="1" noChangeAspect="1"/>
          </p:cNvSpPr>
          <p:nvPr>
            <p:ph type="sldImg"/>
          </p:nvPr>
        </p:nvSpPr>
        <p:spPr>
          <a:prstGeom prst="rect">
            <a:avLst/>
          </a:prstGeom>
        </p:spPr>
        <p:txBody>
          <a:bodyPr/>
          <a:lstStyle/>
          <a:p>
            <a:endParaRPr/>
          </a:p>
        </p:txBody>
      </p:sp>
      <p:sp>
        <p:nvSpPr>
          <p:cNvPr id="333" name="Shape 333"/>
          <p:cNvSpPr>
            <a:spLocks noGrp="1"/>
          </p:cNvSpPr>
          <p:nvPr>
            <p:ph type="body" sz="quarter" idx="1"/>
          </p:nvPr>
        </p:nvSpPr>
        <p:spPr>
          <a:prstGeom prst="rect">
            <a:avLst/>
          </a:prstGeom>
        </p:spPr>
        <p:txBody>
          <a:bodyPr/>
          <a:lstStyle/>
          <a:p>
            <a:r>
              <a:rPr lang="it-IT" dirty="0"/>
              <a:t>Vorrei ringraziare il mio relatore Fabio Palomba, i correlatori Giammaria Giordano ed Emanuele Iannone e la mia famiglia. Grazie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Arial" panose="020B0604020202020204" pitchFamily="34" charset="0"/>
                <a:ea typeface="Calibri" panose="020F0502020204030204" pitchFamily="34" charset="0"/>
                <a:cs typeface="Times New Roman" panose="02020603050405020304" pitchFamily="18" charset="0"/>
              </a:rPr>
              <a:t>La maggior parte di questi dispositivi utilizzano Android come sistema operativo </a:t>
            </a:r>
          </a:p>
          <a:p>
            <a:pPr marL="0" marR="0" lvl="0" indent="0" algn="l" defTabSz="457200" eaLnBrk="1" fontAlgn="auto" latinLnBrk="0" hangingPunct="1">
              <a:lnSpc>
                <a:spcPct val="107000"/>
              </a:lnSpc>
              <a:spcBef>
                <a:spcPts val="0"/>
              </a:spcBef>
              <a:spcAft>
                <a:spcPts val="800"/>
              </a:spcAft>
              <a:buClrTx/>
              <a:buSzTx/>
              <a:buFontTx/>
              <a:buNone/>
              <a:tabLst/>
              <a:defRPr/>
            </a:pPr>
            <a:r>
              <a:rPr lang="it-IT" sz="1800" b="0" i="0" u="none" strike="noStrike" baseline="0" dirty="0">
                <a:solidFill>
                  <a:schemeClr val="bg1"/>
                </a:solidFill>
                <a:latin typeface="+mj-lt"/>
              </a:rPr>
              <a:t>Infatti Android ha una quota di mercato di circa l’87,5%</a:t>
            </a:r>
            <a:endParaRPr kumimoji="0" lang="it-IT" sz="1800" b="0" i="0" u="none" strike="noStrike" cap="none" spc="0" normalizeH="0" baseline="0" dirty="0">
              <a:ln>
                <a:noFill/>
              </a:ln>
              <a:solidFill>
                <a:schemeClr val="bg1"/>
              </a:solidFill>
              <a:effectLst/>
              <a:uFillTx/>
              <a:latin typeface="+mj-lt"/>
              <a:ea typeface="Helvetica"/>
              <a:cs typeface="Helvetica"/>
              <a:sym typeface="Helvetica"/>
            </a:endParaRPr>
          </a:p>
        </p:txBody>
      </p:sp>
    </p:spTree>
    <p:extLst>
      <p:ext uri="{BB962C8B-B14F-4D97-AF65-F5344CB8AC3E}">
        <p14:creationId xmlns:p14="http://schemas.microsoft.com/office/powerpoint/2010/main" val="302060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Arial" panose="020B0604020202020204" pitchFamily="34" charset="0"/>
                <a:ea typeface="Calibri" panose="020F0502020204030204" pitchFamily="34" charset="0"/>
                <a:cs typeface="Times New Roman" panose="02020603050405020304" pitchFamily="18" charset="0"/>
              </a:rPr>
              <a:t>Con Android nel corso degli anni si è visto un incremento anche del numero di app caricate negli Android Market.</a:t>
            </a:r>
            <a:endParaRPr lang="it-IT" dirty="0"/>
          </a:p>
        </p:txBody>
      </p:sp>
    </p:spTree>
    <p:extLst>
      <p:ext uri="{BB962C8B-B14F-4D97-AF65-F5344CB8AC3E}">
        <p14:creationId xmlns:p14="http://schemas.microsoft.com/office/powerpoint/2010/main" val="3835427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Arial" panose="020B0604020202020204" pitchFamily="34" charset="0"/>
                <a:ea typeface="Calibri" panose="020F0502020204030204" pitchFamily="34" charset="0"/>
                <a:cs typeface="Times New Roman" panose="02020603050405020304" pitchFamily="18" charset="0"/>
              </a:rPr>
              <a:t>Con l’incremento delle app aumentano anche il numero di vulnerabilità presenti nel codice sorgente, Ciò è spesso dovuto alla mancanza di meccanismi automatizzati per identificare le vulnerabilità del codice sorgente nelle prime fasi di progettazione e sviluppo di un software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3725472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1733930" rtl="0" fontAlgn="auto" latinLnBrk="0" hangingPunct="0">
              <a:lnSpc>
                <a:spcPct val="90000"/>
              </a:lnSpc>
              <a:spcBef>
                <a:spcPts val="3200"/>
              </a:spcBef>
              <a:spcAft>
                <a:spcPts val="0"/>
              </a:spcAft>
              <a:buClrTx/>
              <a:buSzTx/>
              <a:buFontTx/>
              <a:buNone/>
              <a:tabLst/>
            </a:pPr>
            <a:r>
              <a:rPr lang="it-IT" sz="1800" dirty="0">
                <a:solidFill>
                  <a:schemeClr val="bg1"/>
                </a:solidFill>
                <a:latin typeface="+mj-lt"/>
              </a:rPr>
              <a:t>Per </a:t>
            </a:r>
            <a:r>
              <a:rPr lang="it-IT" sz="1800" b="1" dirty="0">
                <a:solidFill>
                  <a:schemeClr val="bg1"/>
                </a:solidFill>
                <a:latin typeface="+mj-lt"/>
              </a:rPr>
              <a:t>vulnerabilità</a:t>
            </a:r>
            <a:r>
              <a:rPr lang="it-IT" sz="1800" dirty="0">
                <a:solidFill>
                  <a:schemeClr val="bg1"/>
                </a:solidFill>
                <a:effectLst/>
                <a:latin typeface="+mj-lt"/>
              </a:rPr>
              <a:t> si intende un difetto del codice </a:t>
            </a:r>
            <a:r>
              <a:rPr lang="it-IT" sz="1800" dirty="0" err="1">
                <a:solidFill>
                  <a:schemeClr val="bg1"/>
                </a:solidFill>
                <a:effectLst/>
                <a:latin typeface="+mj-lt"/>
              </a:rPr>
              <a:t>sorgtente</a:t>
            </a:r>
            <a:r>
              <a:rPr lang="it-IT" sz="1800" dirty="0">
                <a:solidFill>
                  <a:schemeClr val="bg1"/>
                </a:solidFill>
                <a:effectLst/>
                <a:latin typeface="+mj-lt"/>
              </a:rPr>
              <a:t> che può portare il programma ad essere attaccato</a:t>
            </a:r>
            <a:endParaRPr kumimoji="0" lang="it-IT" sz="1800" b="0" i="0" u="none" strike="noStrike" cap="none" spc="0" normalizeH="0" baseline="0" dirty="0">
              <a:ln>
                <a:noFill/>
              </a:ln>
              <a:solidFill>
                <a:schemeClr val="bg1"/>
              </a:solidFill>
              <a:effectLst/>
              <a:uFillTx/>
              <a:latin typeface="+mj-lt"/>
              <a:ea typeface="Helvetica"/>
              <a:cs typeface="Helvetica"/>
              <a:sym typeface="Helvetica"/>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rPr>
              <a:t>A</a:t>
            </a:r>
            <a:r>
              <a:rPr lang="en-US" sz="2400" dirty="0">
                <a:solidFill>
                  <a:schemeClr val="bg1"/>
                </a:solidFill>
                <a:effectLst/>
                <a:latin typeface="Arial" panose="020B0604020202020204" pitchFamily="34" charset="0"/>
              </a:rPr>
              <a:t>d </a:t>
            </a:r>
            <a:r>
              <a:rPr lang="en-US" sz="2400" dirty="0" err="1">
                <a:solidFill>
                  <a:schemeClr val="bg1"/>
                </a:solidFill>
                <a:latin typeface="Arial" panose="020B0604020202020204" pitchFamily="34" charset="0"/>
              </a:rPr>
              <a:t>o</a:t>
            </a:r>
            <a:r>
              <a:rPr lang="en-US" sz="2400" dirty="0" err="1">
                <a:solidFill>
                  <a:schemeClr val="bg1"/>
                </a:solidFill>
                <a:effectLst/>
                <a:latin typeface="Arial" panose="020B0604020202020204" pitchFamily="34" charset="0"/>
              </a:rPr>
              <a:t>gni</a:t>
            </a:r>
            <a:r>
              <a:rPr lang="en-US" sz="2400" dirty="0">
                <a:solidFill>
                  <a:schemeClr val="bg1"/>
                </a:solidFill>
                <a:effectLst/>
                <a:latin typeface="Arial" panose="020B0604020202020204" pitchFamily="34" charset="0"/>
              </a:rPr>
              <a:t> </a:t>
            </a:r>
            <a:r>
              <a:rPr lang="en-US" sz="2400" b="1" dirty="0" err="1">
                <a:solidFill>
                  <a:schemeClr val="bg1"/>
                </a:solidFill>
                <a:effectLst/>
                <a:latin typeface="Arial" panose="020B0604020202020204" pitchFamily="34" charset="0"/>
              </a:rPr>
              <a:t>vulnerabilità</a:t>
            </a:r>
            <a:r>
              <a:rPr lang="en-US" sz="2400" dirty="0">
                <a:solidFill>
                  <a:schemeClr val="bg1"/>
                </a:solidFill>
                <a:effectLst/>
                <a:latin typeface="Arial" panose="020B0604020202020204" pitchFamily="34" charset="0"/>
              </a:rPr>
              <a:t> </a:t>
            </a:r>
            <a:r>
              <a:rPr lang="en-US" sz="2400" dirty="0" err="1">
                <a:solidFill>
                  <a:schemeClr val="bg1"/>
                </a:solidFill>
                <a:effectLst/>
                <a:latin typeface="Arial" panose="020B0604020202020204" pitchFamily="34" charset="0"/>
              </a:rPr>
              <a:t>corrisponde</a:t>
            </a:r>
            <a:r>
              <a:rPr lang="en-US" sz="2400" dirty="0">
                <a:solidFill>
                  <a:schemeClr val="bg1"/>
                </a:solidFill>
                <a:effectLst/>
                <a:latin typeface="Arial" panose="020B0604020202020204" pitchFamily="34" charset="0"/>
              </a:rPr>
              <a:t> un CWE </a:t>
            </a:r>
            <a:r>
              <a:rPr lang="en-US" sz="2400" dirty="0" err="1">
                <a:solidFill>
                  <a:schemeClr val="bg1"/>
                </a:solidFill>
                <a:effectLst/>
                <a:latin typeface="Arial" panose="020B0604020202020204" pitchFamily="34" charset="0"/>
              </a:rPr>
              <a:t>specifico</a:t>
            </a:r>
            <a:endParaRPr kumimoji="0" lang="it-IT" sz="2400" b="0" i="0" u="none" strike="noStrike" cap="none" spc="0" normalizeH="0" baseline="0" dirty="0">
              <a:ln>
                <a:noFill/>
              </a:ln>
              <a:solidFill>
                <a:schemeClr val="bg1"/>
              </a:solidFill>
              <a:effectLst/>
              <a:uFillTx/>
              <a:latin typeface="Helvetica"/>
              <a:ea typeface="Helvetica"/>
              <a:cs typeface="Helvetica"/>
              <a:sym typeface="Helvetica"/>
            </a:endParaRPr>
          </a:p>
          <a:p>
            <a:endParaRPr lang="it-IT" dirty="0"/>
          </a:p>
        </p:txBody>
      </p:sp>
    </p:spTree>
    <p:extLst>
      <p:ext uri="{BB962C8B-B14F-4D97-AF65-F5344CB8AC3E}">
        <p14:creationId xmlns:p14="http://schemas.microsoft.com/office/powerpoint/2010/main" val="696340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Arial" panose="020B0604020202020204" pitchFamily="34" charset="0"/>
                <a:ea typeface="Calibri" panose="020F0502020204030204" pitchFamily="34" charset="0"/>
                <a:cs typeface="Times New Roman" panose="02020603050405020304" pitchFamily="18" charset="0"/>
              </a:rPr>
              <a:t>Ad esempio la vulnerabilità SQL injection è un tipo di vulnerabilità </a:t>
            </a:r>
            <a:r>
              <a:rPr lang="it-IT" sz="1800" dirty="0">
                <a:solidFill>
                  <a:srgbClr val="202122"/>
                </a:solidFill>
                <a:effectLst/>
                <a:latin typeface="Arial" panose="020B0604020202020204" pitchFamily="34" charset="0"/>
                <a:ea typeface="Calibri" panose="020F0502020204030204" pitchFamily="34" charset="0"/>
                <a:cs typeface="Times New Roman" panose="02020603050405020304" pitchFamily="18" charset="0"/>
              </a:rPr>
              <a:t>usata per </a:t>
            </a:r>
            <a:r>
              <a:rPr lang="it-IT" sz="1800" u="none" strike="noStrike" dirty="0">
                <a:solidFill>
                  <a:srgbClr val="0645AD"/>
                </a:solidFill>
                <a:effectLst/>
                <a:latin typeface="Calibri" panose="020F0502020204030204" pitchFamily="34" charset="0"/>
                <a:ea typeface="Calibri" panose="020F0502020204030204" pitchFamily="34" charset="0"/>
                <a:cs typeface="Times New Roman" panose="02020603050405020304" pitchFamily="18" charset="0"/>
                <a:hlinkClick r:id="rId3" tooltip="Attacco informatico"/>
              </a:rPr>
              <a:t>attaccare</a:t>
            </a:r>
            <a:r>
              <a:rPr lang="it-IT" sz="1800" dirty="0">
                <a:solidFill>
                  <a:srgbClr val="202122"/>
                </a:solidFill>
                <a:effectLst/>
                <a:latin typeface="Calibri" panose="020F0502020204030204" pitchFamily="34" charset="0"/>
                <a:ea typeface="Calibri" panose="020F0502020204030204" pitchFamily="34" charset="0"/>
                <a:cs typeface="Times New Roman" panose="02020603050405020304" pitchFamily="18" charset="0"/>
              </a:rPr>
              <a:t> applicazioni che gestiscono dati attraverso </a:t>
            </a:r>
            <a:r>
              <a:rPr lang="it-IT" sz="1800" u="none" strike="noStrike" dirty="0">
                <a:solidFill>
                  <a:srgbClr val="0645AD"/>
                </a:solidFill>
                <a:effectLst/>
                <a:latin typeface="Calibri" panose="020F0502020204030204" pitchFamily="34" charset="0"/>
                <a:ea typeface="Calibri" panose="020F0502020204030204" pitchFamily="34" charset="0"/>
                <a:cs typeface="Times New Roman" panose="02020603050405020304" pitchFamily="18" charset="0"/>
                <a:hlinkClick r:id="rId4" tooltip="Database relazionali"/>
              </a:rPr>
              <a:t>database relazionali</a:t>
            </a:r>
            <a:r>
              <a:rPr lang="it-IT" sz="1800" dirty="0">
                <a:solidFill>
                  <a:srgbClr val="202122"/>
                </a:solidFill>
                <a:effectLst/>
                <a:latin typeface="Calibri" panose="020F0502020204030204" pitchFamily="34" charset="0"/>
                <a:ea typeface="Calibri" panose="020F0502020204030204" pitchFamily="34" charset="0"/>
                <a:cs typeface="Times New Roman" panose="02020603050405020304" pitchFamily="18" charset="0"/>
              </a:rPr>
              <a:t> sfruttando il linguaggio </a:t>
            </a:r>
            <a:r>
              <a:rPr lang="it-IT" sz="1800" u="none" strike="noStrike" dirty="0">
                <a:solidFill>
                  <a:srgbClr val="0645AD"/>
                </a:solidFill>
                <a:effectLst/>
                <a:latin typeface="Calibri" panose="020F0502020204030204" pitchFamily="34" charset="0"/>
                <a:ea typeface="Calibri" panose="020F0502020204030204" pitchFamily="34" charset="0"/>
                <a:cs typeface="Times New Roman" panose="02020603050405020304" pitchFamily="18" charset="0"/>
                <a:hlinkClick r:id="rId5" tooltip="Sql"/>
              </a:rPr>
              <a:t>SQL</a:t>
            </a:r>
            <a:r>
              <a:rPr lang="it-IT" sz="1800" dirty="0">
                <a:effectLst/>
                <a:latin typeface="Arial" panose="020B0604020202020204" pitchFamily="34" charset="0"/>
                <a:ea typeface="Calibri" panose="020F0502020204030204" pitchFamily="34" charset="0"/>
                <a:cs typeface="Times New Roman" panose="02020603050405020304" pitchFamily="18" charset="0"/>
              </a:rPr>
              <a:t> corrisponde al cwe-89.</a:t>
            </a:r>
            <a:endParaRPr lang="it-IT" dirty="0"/>
          </a:p>
        </p:txBody>
      </p:sp>
    </p:spTree>
    <p:extLst>
      <p:ext uri="{BB962C8B-B14F-4D97-AF65-F5344CB8AC3E}">
        <p14:creationId xmlns:p14="http://schemas.microsoft.com/office/powerpoint/2010/main" val="2556505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defTabSz="45720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Calibri" panose="020F0502020204030204" pitchFamily="34" charset="0"/>
                <a:cs typeface="Times New Roman" panose="02020603050405020304" pitchFamily="18" charset="0"/>
              </a:rPr>
              <a:t>Per identificare le vulnerabilità nei file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apk</a:t>
            </a:r>
            <a:r>
              <a:rPr lang="it-IT" sz="1800" dirty="0">
                <a:effectLst/>
                <a:latin typeface="Calibri" panose="020F0502020204030204" pitchFamily="34" charset="0"/>
                <a:ea typeface="Calibri" panose="020F0502020204030204" pitchFamily="34" charset="0"/>
                <a:cs typeface="Times New Roman" panose="02020603050405020304" pitchFamily="18" charset="0"/>
              </a:rPr>
              <a:t> esistono dei tool che svolgono diversi tipi di analisi. Molti di questi sono web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application</a:t>
            </a:r>
            <a:r>
              <a:rPr lang="it-IT" sz="1800" dirty="0">
                <a:effectLst/>
                <a:latin typeface="Calibri" panose="020F0502020204030204" pitchFamily="34" charset="0"/>
                <a:ea typeface="Calibri" panose="020F0502020204030204" pitchFamily="34" charset="0"/>
                <a:cs typeface="Times New Roman" panose="02020603050405020304" pitchFamily="18" charset="0"/>
              </a:rPr>
              <a:t> altri vanno installati e configurati. Questi tool svolgono 2 tipi di analisi statica e dinamica</a:t>
            </a:r>
            <a:endParaRPr lang="it-IT" dirty="0"/>
          </a:p>
        </p:txBody>
      </p:sp>
    </p:spTree>
    <p:extLst>
      <p:ext uri="{BB962C8B-B14F-4D97-AF65-F5344CB8AC3E}">
        <p14:creationId xmlns:p14="http://schemas.microsoft.com/office/powerpoint/2010/main" val="2705935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a:solidFill>
                  <a:schemeClr val="bg1"/>
                </a:solidFill>
                <a:effectLst/>
                <a:latin typeface="+mj-lt"/>
              </a:rPr>
              <a:t>Analizza il codice sorgente senza eseguire l’applicazione</a:t>
            </a:r>
            <a:endParaRPr kumimoji="0" lang="it-IT" sz="2400" b="0" i="0" u="none" strike="noStrike" cap="none" spc="0" normalizeH="0" baseline="0" dirty="0">
              <a:ln>
                <a:noFill/>
              </a:ln>
              <a:solidFill>
                <a:schemeClr val="bg1"/>
              </a:solidFill>
              <a:effectLst/>
              <a:uFillTx/>
              <a:latin typeface="+mj-lt"/>
              <a:ea typeface="Helvetica"/>
              <a:cs typeface="Helvetica"/>
              <a:sym typeface="Helvetica"/>
            </a:endParaRPr>
          </a:p>
          <a:p>
            <a:r>
              <a:rPr lang="it-IT" dirty="0"/>
              <a:t>È più breve dell’analisi dinamica </a:t>
            </a:r>
            <a:r>
              <a:rPr lang="it-IT" dirty="0" err="1"/>
              <a:t>perche</a:t>
            </a:r>
            <a:r>
              <a:rPr lang="it-IT" dirty="0"/>
              <a:t> si limita solo ad analizzare il codice senza seguire il comportamento dell’applicazione quando è in esecuzione </a:t>
            </a:r>
          </a:p>
        </p:txBody>
      </p:sp>
    </p:spTree>
    <p:extLst>
      <p:ext uri="{BB962C8B-B14F-4D97-AF65-F5344CB8AC3E}">
        <p14:creationId xmlns:p14="http://schemas.microsoft.com/office/powerpoint/2010/main" val="2785026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hyperlink" Target="mailto:fpecorelli@unisa.it"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hyperlink" Target="mailto:fpecorelli@unisa.it"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olo">
    <p:spTree>
      <p:nvGrpSpPr>
        <p:cNvPr id="1" name=""/>
        <p:cNvGrpSpPr/>
        <p:nvPr/>
      </p:nvGrpSpPr>
      <p:grpSpPr>
        <a:xfrm>
          <a:off x="0" y="0"/>
          <a:ext cx="0" cy="0"/>
          <a:chOff x="0" y="0"/>
          <a:chExt cx="0" cy="0"/>
        </a:xfrm>
      </p:grpSpPr>
      <p:sp>
        <p:nvSpPr>
          <p:cNvPr id="11" name="Rettangolo"/>
          <p:cNvSpPr txBox="1">
            <a:spLocks noGrp="1"/>
          </p:cNvSpPr>
          <p:nvPr>
            <p:ph type="body" sz="quarter" idx="21"/>
          </p:nvPr>
        </p:nvSpPr>
        <p:spPr>
          <a:xfrm>
            <a:off x="698500" y="5105400"/>
            <a:ext cx="11607800" cy="1456399"/>
          </a:xfrm>
          <a:prstGeom prst="rect">
            <a:avLst/>
          </a:prstGeom>
        </p:spPr>
        <p:txBody>
          <a:bodyPr numCol="1" spcCol="38100" anchor="ctr">
            <a:noAutofit/>
          </a:bodyPr>
          <a:lstStyle/>
          <a:p>
            <a:endParaRPr/>
          </a:p>
        </p:txBody>
      </p:sp>
      <p:sp>
        <p:nvSpPr>
          <p:cNvPr id="12" name="Titolo Testo"/>
          <p:cNvSpPr txBox="1">
            <a:spLocks noGrp="1"/>
          </p:cNvSpPr>
          <p:nvPr>
            <p:ph type="title"/>
          </p:nvPr>
        </p:nvSpPr>
        <p:spPr>
          <a:xfrm>
            <a:off x="698500" y="1854200"/>
            <a:ext cx="11609059" cy="3302000"/>
          </a:xfrm>
          <a:prstGeom prst="rect">
            <a:avLst/>
          </a:prstGeom>
        </p:spPr>
        <p:txBody>
          <a:bodyPr anchor="b"/>
          <a:lstStyle>
            <a:lvl1pPr>
              <a:defRPr sz="8200" spc="-164"/>
            </a:lvl1pPr>
          </a:lstStyle>
          <a:p>
            <a:r>
              <a:t>Titolo Testo</a:t>
            </a:r>
          </a:p>
        </p:txBody>
      </p:sp>
      <p:sp>
        <p:nvSpPr>
          <p:cNvPr id="13" name="Corpo livello uno…"/>
          <p:cNvSpPr txBox="1">
            <a:spLocks noGrp="1"/>
          </p:cNvSpPr>
          <p:nvPr>
            <p:ph type="body" sz="quarter" idx="1"/>
          </p:nvPr>
        </p:nvSpPr>
        <p:spPr>
          <a:xfrm>
            <a:off x="698500" y="8657487"/>
            <a:ext cx="11607801" cy="461062"/>
          </a:xfrm>
          <a:prstGeom prst="rect">
            <a:avLst/>
          </a:prstGeom>
        </p:spPr>
        <p:txBody>
          <a:bodyPr numCol="1" spcCol="38100" anchor="b"/>
          <a:lstStyle/>
          <a:p>
            <a:r>
              <a:t>Corpo livello uno</a:t>
            </a:r>
          </a:p>
          <a:p>
            <a:pPr lvl="1"/>
            <a:r>
              <a:t>Corpo livello due</a:t>
            </a:r>
          </a:p>
          <a:p>
            <a:pPr lvl="2"/>
            <a:r>
              <a:t>Corpo livello tre</a:t>
            </a:r>
          </a:p>
          <a:p>
            <a:pPr lvl="3"/>
            <a:r>
              <a:t>Corpo livello quattro</a:t>
            </a:r>
          </a:p>
          <a:p>
            <a:pPr lvl="4"/>
            <a:r>
              <a:t>Corpo livello cinque</a:t>
            </a:r>
          </a:p>
        </p:txBody>
      </p:sp>
      <p:sp>
        <p:nvSpPr>
          <p:cNvPr id="14" name="Numero diapositiva"/>
          <p:cNvSpPr txBox="1">
            <a:spLocks noGrp="1"/>
          </p:cNvSpPr>
          <p:nvPr>
            <p:ph type="sldNum" sz="quarter" idx="2"/>
          </p:nvPr>
        </p:nvSpPr>
        <p:spPr>
          <a:xfrm>
            <a:off x="5867400" y="8237678"/>
            <a:ext cx="1270000" cy="1270001"/>
          </a:xfrm>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Dichiarazione">
    <p:spTree>
      <p:nvGrpSpPr>
        <p:cNvPr id="1" name=""/>
        <p:cNvGrpSpPr/>
        <p:nvPr/>
      </p:nvGrpSpPr>
      <p:grpSpPr>
        <a:xfrm>
          <a:off x="0" y="0"/>
          <a:ext cx="0" cy="0"/>
          <a:chOff x="0" y="0"/>
          <a:chExt cx="0" cy="0"/>
        </a:xfrm>
      </p:grpSpPr>
      <p:sp>
        <p:nvSpPr>
          <p:cNvPr id="114" name="Corpo livello uno…"/>
          <p:cNvSpPr txBox="1">
            <a:spLocks noGrp="1"/>
          </p:cNvSpPr>
          <p:nvPr>
            <p:ph type="body" sz="half" idx="1"/>
          </p:nvPr>
        </p:nvSpPr>
        <p:spPr>
          <a:xfrm>
            <a:off x="698500" y="3568700"/>
            <a:ext cx="11607800" cy="2617790"/>
          </a:xfrm>
          <a:prstGeom prst="rect">
            <a:avLst/>
          </a:prstGeom>
        </p:spPr>
        <p:txBody>
          <a:bodyPr numCol="1" spcCol="38100" anchor="ctr"/>
          <a:lstStyle>
            <a:lvl1pPr marL="0" indent="0" algn="ctr">
              <a:lnSpc>
                <a:spcPct val="80000"/>
              </a:lnSpc>
              <a:spcBef>
                <a:spcPts val="0"/>
              </a:spcBef>
              <a:buSzTx/>
              <a:buNone/>
              <a:defRPr sz="8200" spc="-164">
                <a:latin typeface="Helvetica Neue Medium"/>
                <a:ea typeface="Helvetica Neue Medium"/>
                <a:cs typeface="Helvetica Neue Medium"/>
                <a:sym typeface="Helvetica Neue Medium"/>
              </a:defRPr>
            </a:lvl1pPr>
            <a:lvl2pPr marL="0" indent="0" algn="ctr">
              <a:lnSpc>
                <a:spcPct val="80000"/>
              </a:lnSpc>
              <a:spcBef>
                <a:spcPts val="0"/>
              </a:spcBef>
              <a:buSzTx/>
              <a:buNone/>
              <a:defRPr sz="8200" spc="-164">
                <a:latin typeface="Helvetica Neue Medium"/>
                <a:ea typeface="Helvetica Neue Medium"/>
                <a:cs typeface="Helvetica Neue Medium"/>
                <a:sym typeface="Helvetica Neue Medium"/>
              </a:defRPr>
            </a:lvl2pPr>
            <a:lvl3pPr marL="0" indent="0" algn="ctr">
              <a:lnSpc>
                <a:spcPct val="80000"/>
              </a:lnSpc>
              <a:spcBef>
                <a:spcPts val="0"/>
              </a:spcBef>
              <a:buSzTx/>
              <a:buNone/>
              <a:defRPr sz="8200" spc="-164">
                <a:latin typeface="Helvetica Neue Medium"/>
                <a:ea typeface="Helvetica Neue Medium"/>
                <a:cs typeface="Helvetica Neue Medium"/>
                <a:sym typeface="Helvetica Neue Medium"/>
              </a:defRPr>
            </a:lvl3pPr>
            <a:lvl4pPr marL="0" indent="0" algn="ctr">
              <a:lnSpc>
                <a:spcPct val="80000"/>
              </a:lnSpc>
              <a:spcBef>
                <a:spcPts val="0"/>
              </a:spcBef>
              <a:buSzTx/>
              <a:buNone/>
              <a:defRPr sz="8200" spc="-164">
                <a:latin typeface="Helvetica Neue Medium"/>
                <a:ea typeface="Helvetica Neue Medium"/>
                <a:cs typeface="Helvetica Neue Medium"/>
                <a:sym typeface="Helvetica Neue Medium"/>
              </a:defRPr>
            </a:lvl4pPr>
            <a:lvl5pPr marL="0" indent="0" algn="ctr">
              <a:lnSpc>
                <a:spcPct val="80000"/>
              </a:lnSpc>
              <a:spcBef>
                <a:spcPts val="0"/>
              </a:spcBef>
              <a:buSzTx/>
              <a:buNone/>
              <a:defRPr sz="8200" spc="-164">
                <a:latin typeface="Helvetica Neue Medium"/>
                <a:ea typeface="Helvetica Neue Medium"/>
                <a:cs typeface="Helvetica Neue Medium"/>
                <a:sym typeface="Helvetica Neue Medium"/>
              </a:defRPr>
            </a:lvl5pPr>
          </a:lstStyle>
          <a:p>
            <a:r>
              <a:t>Corpo livello uno</a:t>
            </a:r>
          </a:p>
          <a:p>
            <a:pPr lvl="1"/>
            <a:r>
              <a:t>Corpo livello due</a:t>
            </a:r>
          </a:p>
          <a:p>
            <a:pPr lvl="2"/>
            <a:r>
              <a:t>Corpo livello tre</a:t>
            </a:r>
          </a:p>
          <a:p>
            <a:pPr lvl="3"/>
            <a:r>
              <a:t>Corpo livello quattro</a:t>
            </a:r>
          </a:p>
          <a:p>
            <a:pPr lvl="4"/>
            <a:r>
              <a:t>Corpo livello cinque</a:t>
            </a:r>
          </a:p>
        </p:txBody>
      </p:sp>
      <p:sp>
        <p:nvSpPr>
          <p:cNvPr id="115"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Informazione importante">
    <p:spTree>
      <p:nvGrpSpPr>
        <p:cNvPr id="1" name=""/>
        <p:cNvGrpSpPr/>
        <p:nvPr/>
      </p:nvGrpSpPr>
      <p:grpSpPr>
        <a:xfrm>
          <a:off x="0" y="0"/>
          <a:ext cx="0" cy="0"/>
          <a:chOff x="0" y="0"/>
          <a:chExt cx="0" cy="0"/>
        </a:xfrm>
      </p:grpSpPr>
      <p:sp>
        <p:nvSpPr>
          <p:cNvPr id="122" name="Rettangolo"/>
          <p:cNvSpPr txBox="1">
            <a:spLocks noGrp="1"/>
          </p:cNvSpPr>
          <p:nvPr>
            <p:ph type="body" idx="21"/>
          </p:nvPr>
        </p:nvSpPr>
        <p:spPr>
          <a:xfrm>
            <a:off x="698500" y="999064"/>
            <a:ext cx="11607800" cy="5210917"/>
          </a:xfrm>
          <a:prstGeom prst="rect">
            <a:avLst/>
          </a:prstGeom>
        </p:spPr>
        <p:txBody>
          <a:bodyPr numCol="1" spcCol="38100" anchor="b">
            <a:noAutofit/>
          </a:bodyPr>
          <a:lstStyle/>
          <a:p>
            <a:endParaRPr/>
          </a:p>
        </p:txBody>
      </p:sp>
      <p:sp>
        <p:nvSpPr>
          <p:cNvPr id="123" name="Corpo livello uno…"/>
          <p:cNvSpPr txBox="1">
            <a:spLocks noGrp="1"/>
          </p:cNvSpPr>
          <p:nvPr>
            <p:ph type="body" sz="quarter" idx="1"/>
          </p:nvPr>
        </p:nvSpPr>
        <p:spPr>
          <a:xfrm>
            <a:off x="698500" y="6209979"/>
            <a:ext cx="11607800" cy="671805"/>
          </a:xfrm>
          <a:prstGeom prst="rect">
            <a:avLst/>
          </a:prstGeom>
        </p:spPr>
        <p:txBody>
          <a:bodyPr numCol="1" spcCol="38100" anchor="ctr"/>
          <a:lstStyle/>
          <a:p>
            <a:r>
              <a:t>Corpo livello uno</a:t>
            </a:r>
          </a:p>
          <a:p>
            <a:pPr lvl="1"/>
            <a:r>
              <a:t>Corpo livello due</a:t>
            </a:r>
          </a:p>
          <a:p>
            <a:pPr lvl="2"/>
            <a:r>
              <a:t>Corpo livello tre</a:t>
            </a:r>
          </a:p>
          <a:p>
            <a:pPr lvl="3"/>
            <a:r>
              <a:t>Corpo livello quattro</a:t>
            </a:r>
          </a:p>
          <a:p>
            <a:pPr lvl="4"/>
            <a:r>
              <a:t>Corpo livello cinque</a:t>
            </a:r>
          </a:p>
        </p:txBody>
      </p:sp>
      <p:sp>
        <p:nvSpPr>
          <p:cNvPr id="124"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itazione">
    <p:spTree>
      <p:nvGrpSpPr>
        <p:cNvPr id="1" name=""/>
        <p:cNvGrpSpPr/>
        <p:nvPr/>
      </p:nvGrpSpPr>
      <p:grpSpPr>
        <a:xfrm>
          <a:off x="0" y="0"/>
          <a:ext cx="0" cy="0"/>
          <a:chOff x="0" y="0"/>
          <a:chExt cx="0" cy="0"/>
        </a:xfrm>
      </p:grpSpPr>
      <p:sp>
        <p:nvSpPr>
          <p:cNvPr id="131" name="Rettangolo"/>
          <p:cNvSpPr txBox="1">
            <a:spLocks noGrp="1"/>
          </p:cNvSpPr>
          <p:nvPr>
            <p:ph type="body" sz="half" idx="21"/>
          </p:nvPr>
        </p:nvSpPr>
        <p:spPr>
          <a:xfrm>
            <a:off x="736600" y="3721100"/>
            <a:ext cx="11531600" cy="2324100"/>
          </a:xfrm>
          <a:prstGeom prst="rect">
            <a:avLst/>
          </a:prstGeom>
        </p:spPr>
        <p:txBody>
          <a:bodyPr numCol="1" spcCol="38100" anchor="ctr">
            <a:noAutofit/>
          </a:bodyPr>
          <a:lstStyle/>
          <a:p>
            <a:endParaRPr/>
          </a:p>
        </p:txBody>
      </p:sp>
      <p:sp>
        <p:nvSpPr>
          <p:cNvPr id="132" name="Corpo livello uno…"/>
          <p:cNvSpPr txBox="1">
            <a:spLocks noGrp="1"/>
          </p:cNvSpPr>
          <p:nvPr>
            <p:ph type="body" sz="quarter" idx="1"/>
          </p:nvPr>
        </p:nvSpPr>
        <p:spPr>
          <a:xfrm>
            <a:off x="1219200" y="6426200"/>
            <a:ext cx="11049000" cy="461060"/>
          </a:xfrm>
          <a:prstGeom prst="rect">
            <a:avLst/>
          </a:prstGeom>
        </p:spPr>
        <p:txBody>
          <a:bodyPr numCol="1" spcCol="38100" anchor="ctr"/>
          <a:lstStyle/>
          <a:p>
            <a:r>
              <a:t>Corpo livello uno</a:t>
            </a:r>
          </a:p>
          <a:p>
            <a:pPr lvl="1"/>
            <a:r>
              <a:t>Corpo livello due</a:t>
            </a:r>
          </a:p>
          <a:p>
            <a:pPr lvl="2"/>
            <a:r>
              <a:t>Corpo livello tre</a:t>
            </a:r>
          </a:p>
          <a:p>
            <a:pPr lvl="3"/>
            <a:r>
              <a:t>Corpo livello quattro</a:t>
            </a:r>
          </a:p>
          <a:p>
            <a:pPr lvl="4"/>
            <a:r>
              <a:t>Corpo livello cinque</a:t>
            </a:r>
          </a:p>
        </p:txBody>
      </p:sp>
      <p:sp>
        <p:nvSpPr>
          <p:cNvPr id="133"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Foto - 3 per pagina">
    <p:spTree>
      <p:nvGrpSpPr>
        <p:cNvPr id="1" name=""/>
        <p:cNvGrpSpPr/>
        <p:nvPr/>
      </p:nvGrpSpPr>
      <p:grpSpPr>
        <a:xfrm>
          <a:off x="0" y="0"/>
          <a:ext cx="0" cy="0"/>
          <a:chOff x="0" y="0"/>
          <a:chExt cx="0" cy="0"/>
        </a:xfrm>
      </p:grpSpPr>
      <p:sp>
        <p:nvSpPr>
          <p:cNvPr id="140" name="Immagine"/>
          <p:cNvSpPr>
            <a:spLocks noGrp="1"/>
          </p:cNvSpPr>
          <p:nvPr>
            <p:ph type="pic" idx="21"/>
          </p:nvPr>
        </p:nvSpPr>
        <p:spPr>
          <a:xfrm>
            <a:off x="-2082800" y="687557"/>
            <a:ext cx="11165190" cy="8373893"/>
          </a:xfrm>
          <a:prstGeom prst="rect">
            <a:avLst/>
          </a:prstGeom>
        </p:spPr>
        <p:txBody>
          <a:bodyPr lIns="91439" tIns="45719" rIns="91439" bIns="45719" numCol="1" spcCol="38100">
            <a:noAutofit/>
          </a:bodyPr>
          <a:lstStyle/>
          <a:p>
            <a:endParaRPr/>
          </a:p>
        </p:txBody>
      </p:sp>
      <p:sp>
        <p:nvSpPr>
          <p:cNvPr id="141" name="Immagine"/>
          <p:cNvSpPr>
            <a:spLocks noGrp="1"/>
          </p:cNvSpPr>
          <p:nvPr>
            <p:ph type="pic" sz="half" idx="22"/>
          </p:nvPr>
        </p:nvSpPr>
        <p:spPr>
          <a:xfrm>
            <a:off x="6597650" y="292100"/>
            <a:ext cx="5740400" cy="4592321"/>
          </a:xfrm>
          <a:prstGeom prst="rect">
            <a:avLst/>
          </a:prstGeom>
        </p:spPr>
        <p:txBody>
          <a:bodyPr lIns="91439" tIns="45719" rIns="91439" bIns="45719" numCol="1" spcCol="38100">
            <a:noAutofit/>
          </a:bodyPr>
          <a:lstStyle/>
          <a:p>
            <a:endParaRPr/>
          </a:p>
        </p:txBody>
      </p:sp>
      <p:sp>
        <p:nvSpPr>
          <p:cNvPr id="142" name="Immagine"/>
          <p:cNvSpPr>
            <a:spLocks noGrp="1"/>
          </p:cNvSpPr>
          <p:nvPr>
            <p:ph type="pic" idx="23"/>
          </p:nvPr>
        </p:nvSpPr>
        <p:spPr>
          <a:xfrm>
            <a:off x="4984750" y="2749550"/>
            <a:ext cx="7937501" cy="9238276"/>
          </a:xfrm>
          <a:prstGeom prst="rect">
            <a:avLst/>
          </a:prstGeom>
        </p:spPr>
        <p:txBody>
          <a:bodyPr lIns="91439" tIns="45719" rIns="91439" bIns="45719" numCol="1" spcCol="38100">
            <a:noAutofit/>
          </a:bodyPr>
          <a:lstStyle/>
          <a:p>
            <a:endParaRPr/>
          </a:p>
        </p:txBody>
      </p:sp>
      <p:sp>
        <p:nvSpPr>
          <p:cNvPr id="143"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
        <p:nvSpPr>
          <p:cNvPr id="150" name="Immagine"/>
          <p:cNvSpPr>
            <a:spLocks noGrp="1"/>
          </p:cNvSpPr>
          <p:nvPr>
            <p:ph type="pic" idx="21"/>
          </p:nvPr>
        </p:nvSpPr>
        <p:spPr>
          <a:xfrm>
            <a:off x="-1016000" y="-1054100"/>
            <a:ext cx="14427202" cy="11541761"/>
          </a:xfrm>
          <a:prstGeom prst="rect">
            <a:avLst/>
          </a:prstGeom>
        </p:spPr>
        <p:txBody>
          <a:bodyPr lIns="91439" tIns="45719" rIns="91439" bIns="45719" numCol="1" spcCol="38100">
            <a:noAutofit/>
          </a:bodyPr>
          <a:lstStyle/>
          <a:p>
            <a:endParaRPr/>
          </a:p>
        </p:txBody>
      </p:sp>
      <p:sp>
        <p:nvSpPr>
          <p:cNvPr id="151" name="Numero diapositiva"/>
          <p:cNvSpPr txBox="1">
            <a:spLocks noGrp="1"/>
          </p:cNvSpPr>
          <p:nvPr>
            <p:ph type="sldNum" sz="quarter" idx="2"/>
          </p:nvPr>
        </p:nvSpPr>
        <p:spPr>
          <a:xfrm>
            <a:off x="5867400" y="8237678"/>
            <a:ext cx="1270000" cy="1270001"/>
          </a:xfrm>
          <a:prstGeom prst="rect">
            <a:avLst/>
          </a:prstGeom>
        </p:spPr>
        <p:txBody>
          <a:bodyPr/>
          <a:lstStyle>
            <a:lvl1pPr>
              <a:defRPr>
                <a:solidFill>
                  <a:srgbClr val="FFFFFF"/>
                </a:solidFill>
              </a:defRPr>
            </a:lvl1pPr>
          </a:lstStyle>
          <a:p>
            <a:fld id="{86CB4B4D-7CA3-9044-876B-883B54F8677D}" type="slidenum">
              <a:t>‹N›</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Vuota">
    <p:spTree>
      <p:nvGrpSpPr>
        <p:cNvPr id="1" name=""/>
        <p:cNvGrpSpPr/>
        <p:nvPr/>
      </p:nvGrpSpPr>
      <p:grpSpPr>
        <a:xfrm>
          <a:off x="0" y="0"/>
          <a:ext cx="0" cy="0"/>
          <a:chOff x="0" y="0"/>
          <a:chExt cx="0" cy="0"/>
        </a:xfrm>
      </p:grpSpPr>
      <p:sp>
        <p:nvSpPr>
          <p:cNvPr id="158"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olo e sottotitol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5" name="Titolo Testo"/>
          <p:cNvSpPr txBox="1">
            <a:spLocks noGrp="1"/>
          </p:cNvSpPr>
          <p:nvPr>
            <p:ph type="title"/>
          </p:nvPr>
        </p:nvSpPr>
        <p:spPr>
          <a:xfrm>
            <a:off x="355600" y="2044700"/>
            <a:ext cx="12293600" cy="3238500"/>
          </a:xfrm>
          <a:prstGeom prst="rect">
            <a:avLst/>
          </a:prstGeom>
        </p:spPr>
        <p:txBody>
          <a:bodyPr anchor="b"/>
          <a:lstStyle>
            <a:lvl1pPr algn="ctr" defTabSz="584200">
              <a:lnSpc>
                <a:spcPct val="100000"/>
              </a:lnSpc>
              <a:defRPr sz="7200" b="0" cap="all" spc="0">
                <a:solidFill>
                  <a:srgbClr val="535353"/>
                </a:solidFill>
                <a:latin typeface="+mn-lt"/>
                <a:ea typeface="+mn-ea"/>
                <a:cs typeface="+mn-cs"/>
                <a:sym typeface="Gill Sans Light"/>
              </a:defRPr>
            </a:lvl1pPr>
          </a:lstStyle>
          <a:p>
            <a:r>
              <a:t>Titolo Testo</a:t>
            </a:r>
          </a:p>
        </p:txBody>
      </p:sp>
      <p:sp>
        <p:nvSpPr>
          <p:cNvPr id="166" name="Corpo livello uno…"/>
          <p:cNvSpPr txBox="1">
            <a:spLocks noGrp="1"/>
          </p:cNvSpPr>
          <p:nvPr>
            <p:ph type="body" sz="quarter" idx="1"/>
          </p:nvPr>
        </p:nvSpPr>
        <p:spPr>
          <a:xfrm>
            <a:off x="355600" y="5270500"/>
            <a:ext cx="12293600" cy="1295400"/>
          </a:xfrm>
          <a:prstGeom prst="rect">
            <a:avLst/>
          </a:prstGeom>
        </p:spPr>
        <p:txBody>
          <a:bodyPr numCol="1" spcCol="38100"/>
          <a:lstStyle>
            <a:lvl1pPr marL="0" indent="0" algn="ctr" defTabSz="584200">
              <a:lnSpc>
                <a:spcPct val="100000"/>
              </a:lnSpc>
              <a:spcBef>
                <a:spcPts val="0"/>
              </a:spcBef>
              <a:buClr>
                <a:srgbClr val="535353"/>
              </a:buClr>
              <a:buSzTx/>
              <a:buNone/>
              <a:defRPr sz="3800">
                <a:solidFill>
                  <a:srgbClr val="535353"/>
                </a:solidFill>
                <a:latin typeface="+mn-lt"/>
                <a:ea typeface="+mn-ea"/>
                <a:cs typeface="+mn-cs"/>
                <a:sym typeface="Gill Sans Light"/>
              </a:defRPr>
            </a:lvl1pPr>
            <a:lvl2pPr marL="0" indent="0" algn="ctr" defTabSz="584200">
              <a:lnSpc>
                <a:spcPct val="100000"/>
              </a:lnSpc>
              <a:spcBef>
                <a:spcPts val="0"/>
              </a:spcBef>
              <a:buClr>
                <a:srgbClr val="535353"/>
              </a:buClr>
              <a:buSzTx/>
              <a:buNone/>
              <a:defRPr sz="3800">
                <a:solidFill>
                  <a:srgbClr val="535353"/>
                </a:solidFill>
                <a:latin typeface="+mn-lt"/>
                <a:ea typeface="+mn-ea"/>
                <a:cs typeface="+mn-cs"/>
                <a:sym typeface="Gill Sans Light"/>
              </a:defRPr>
            </a:lvl2pPr>
            <a:lvl3pPr marL="0" indent="0" algn="ctr" defTabSz="584200">
              <a:lnSpc>
                <a:spcPct val="100000"/>
              </a:lnSpc>
              <a:spcBef>
                <a:spcPts val="0"/>
              </a:spcBef>
              <a:buClr>
                <a:srgbClr val="535353"/>
              </a:buClr>
              <a:buSzTx/>
              <a:buNone/>
              <a:defRPr sz="3800">
                <a:solidFill>
                  <a:srgbClr val="535353"/>
                </a:solidFill>
                <a:latin typeface="+mn-lt"/>
                <a:ea typeface="+mn-ea"/>
                <a:cs typeface="+mn-cs"/>
                <a:sym typeface="Gill Sans Light"/>
              </a:defRPr>
            </a:lvl3pPr>
            <a:lvl4pPr marL="0" indent="0" algn="ctr" defTabSz="584200">
              <a:lnSpc>
                <a:spcPct val="100000"/>
              </a:lnSpc>
              <a:spcBef>
                <a:spcPts val="0"/>
              </a:spcBef>
              <a:buClr>
                <a:srgbClr val="535353"/>
              </a:buClr>
              <a:buSzTx/>
              <a:buNone/>
              <a:defRPr sz="3800">
                <a:solidFill>
                  <a:srgbClr val="535353"/>
                </a:solidFill>
                <a:latin typeface="+mn-lt"/>
                <a:ea typeface="+mn-ea"/>
                <a:cs typeface="+mn-cs"/>
                <a:sym typeface="Gill Sans Light"/>
              </a:defRPr>
            </a:lvl4pPr>
            <a:lvl5pPr marL="0" indent="0" algn="ctr" defTabSz="584200">
              <a:lnSpc>
                <a:spcPct val="100000"/>
              </a:lnSpc>
              <a:spcBef>
                <a:spcPts val="0"/>
              </a:spcBef>
              <a:buClr>
                <a:srgbClr val="535353"/>
              </a:buClr>
              <a:buSzTx/>
              <a:buNone/>
              <a:defRPr sz="3800">
                <a:solidFill>
                  <a:srgbClr val="535353"/>
                </a:solidFill>
                <a:latin typeface="+mn-lt"/>
                <a:ea typeface="+mn-ea"/>
                <a:cs typeface="+mn-cs"/>
                <a:sym typeface="Gill Sans Light"/>
              </a:defRPr>
            </a:lvl5pPr>
          </a:lstStyle>
          <a:p>
            <a:r>
              <a:t>Corpo livello uno</a:t>
            </a:r>
          </a:p>
          <a:p>
            <a:pPr lvl="1"/>
            <a:r>
              <a:t>Corpo livello due</a:t>
            </a:r>
          </a:p>
          <a:p>
            <a:pPr lvl="2"/>
            <a:r>
              <a:t>Corpo livello tre</a:t>
            </a:r>
          </a:p>
          <a:p>
            <a:pPr lvl="3"/>
            <a:r>
              <a:t>Corpo livello quattro</a:t>
            </a:r>
          </a:p>
          <a:p>
            <a:pPr lvl="4"/>
            <a:r>
              <a:t>Corpo livello cinque</a:t>
            </a:r>
          </a:p>
        </p:txBody>
      </p:sp>
      <p:sp>
        <p:nvSpPr>
          <p:cNvPr id="167" name="Numero diapositiva"/>
          <p:cNvSpPr>
            <a:spLocks noGrp="1"/>
          </p:cNvSpPr>
          <p:nvPr>
            <p:ph type="sldNum" sz="quarter" idx="2"/>
          </p:nvPr>
        </p:nvSpPr>
        <p:spPr>
          <a:xfrm>
            <a:off x="5861050" y="8356600"/>
            <a:ext cx="1270000" cy="1270000"/>
          </a:xfrm>
          <a:prstGeom prst="line">
            <a:avLst/>
          </a:prstGeom>
        </p:spPr>
        <p:txBody>
          <a:bodyPr/>
          <a:lstStyle>
            <a:lvl1pPr>
              <a:defRPr sz="1800">
                <a:solidFill>
                  <a:srgbClr val="535353"/>
                </a:solidFill>
                <a:latin typeface="+mn-lt"/>
                <a:ea typeface="+mn-ea"/>
                <a:cs typeface="+mn-cs"/>
                <a:sym typeface="Gill Sans Light"/>
              </a:defRPr>
            </a:lvl1p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olo titolo">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1"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 name="Rettangolo"/>
          <p:cNvSpPr/>
          <p:nvPr/>
        </p:nvSpPr>
        <p:spPr>
          <a:xfrm>
            <a:off x="-6928" y="1888"/>
            <a:ext cx="13018657" cy="4876805"/>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24" name="image2.png" descr="image2.png"/>
          <p:cNvPicPr>
            <a:picLocks noChangeAspect="1"/>
          </p:cNvPicPr>
          <p:nvPr/>
        </p:nvPicPr>
        <p:blipFill>
          <a:blip r:embed="rId3"/>
          <a:stretch>
            <a:fillRect/>
          </a:stretch>
        </p:blipFill>
        <p:spPr>
          <a:xfrm>
            <a:off x="10549490" y="149170"/>
            <a:ext cx="2208781" cy="1063531"/>
          </a:xfrm>
          <a:prstGeom prst="rect">
            <a:avLst/>
          </a:prstGeom>
          <a:ln w="12700">
            <a:miter lim="400000"/>
          </a:ln>
        </p:spPr>
      </p:pic>
      <p:sp>
        <p:nvSpPr>
          <p:cNvPr id="25" name="fpecorelli@unisa.it…"/>
          <p:cNvSpPr txBox="1"/>
          <p:nvPr/>
        </p:nvSpPr>
        <p:spPr>
          <a:xfrm>
            <a:off x="708161" y="8560997"/>
            <a:ext cx="4735013" cy="1054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587022">
              <a:lnSpc>
                <a:spcPct val="120000"/>
              </a:lnSpc>
              <a:spcBef>
                <a:spcPts val="0"/>
              </a:spcBef>
              <a:defRPr sz="1800" b="1" u="sng">
                <a:solidFill>
                  <a:srgbClr val="0432FF"/>
                </a:solidFill>
                <a:uFill>
                  <a:solidFill>
                    <a:srgbClr val="0432FF"/>
                  </a:solidFill>
                </a:uFill>
              </a:defRPr>
            </a:pPr>
            <a:r>
              <a:rPr>
                <a:hlinkClick r:id="rId4"/>
              </a:rPr>
              <a:t>fpecorelli@unisa.it</a:t>
            </a:r>
          </a:p>
          <a:p>
            <a:pPr defTabSz="587022">
              <a:lnSpc>
                <a:spcPct val="120000"/>
              </a:lnSpc>
              <a:spcBef>
                <a:spcPts val="0"/>
              </a:spcBef>
              <a:defRPr sz="1800" b="1"/>
            </a:pPr>
            <a:r>
              <a:t>https://fabiano-pecorelli.github.io</a:t>
            </a:r>
          </a:p>
          <a:p>
            <a:pPr defTabSz="587022">
              <a:lnSpc>
                <a:spcPct val="120000"/>
              </a:lnSpc>
              <a:spcBef>
                <a:spcPts val="0"/>
              </a:spcBef>
              <a:defRPr sz="1800" b="1"/>
            </a:pPr>
            <a:r>
              <a:t>@FabianoPecorel1</a:t>
            </a:r>
          </a:p>
        </p:txBody>
      </p:sp>
      <p:sp>
        <p:nvSpPr>
          <p:cNvPr id="26" name="Forma"/>
          <p:cNvSpPr/>
          <p:nvPr/>
        </p:nvSpPr>
        <p:spPr>
          <a:xfrm>
            <a:off x="285325" y="8702940"/>
            <a:ext cx="254004" cy="160571"/>
          </a:xfrm>
          <a:custGeom>
            <a:avLst/>
            <a:gdLst/>
            <a:ahLst/>
            <a:cxnLst>
              <a:cxn ang="0">
                <a:pos x="wd2" y="hd2"/>
              </a:cxn>
              <a:cxn ang="5400000">
                <a:pos x="wd2" y="hd2"/>
              </a:cxn>
              <a:cxn ang="10800000">
                <a:pos x="wd2" y="hd2"/>
              </a:cxn>
              <a:cxn ang="16200000">
                <a:pos x="wd2" y="hd2"/>
              </a:cxn>
            </a:cxnLst>
            <a:rect l="0" t="0" r="r" b="b"/>
            <a:pathLst>
              <a:path w="21600" h="21600" extrusionOk="0">
                <a:moveTo>
                  <a:pt x="744" y="0"/>
                </a:moveTo>
                <a:lnTo>
                  <a:pt x="10803" y="12213"/>
                </a:lnTo>
                <a:lnTo>
                  <a:pt x="20856" y="0"/>
                </a:lnTo>
                <a:lnTo>
                  <a:pt x="744" y="0"/>
                </a:lnTo>
                <a:close/>
                <a:moveTo>
                  <a:pt x="0" y="157"/>
                </a:moveTo>
                <a:lnTo>
                  <a:pt x="0" y="21418"/>
                </a:lnTo>
                <a:cubicBezTo>
                  <a:pt x="0" y="21518"/>
                  <a:pt x="52" y="21600"/>
                  <a:pt x="115" y="21600"/>
                </a:cubicBezTo>
                <a:lnTo>
                  <a:pt x="21485" y="21600"/>
                </a:lnTo>
                <a:cubicBezTo>
                  <a:pt x="21548" y="21600"/>
                  <a:pt x="21600" y="21518"/>
                  <a:pt x="21600" y="21418"/>
                </a:cubicBezTo>
                <a:lnTo>
                  <a:pt x="21600" y="157"/>
                </a:lnTo>
                <a:lnTo>
                  <a:pt x="10976" y="13181"/>
                </a:lnTo>
                <a:cubicBezTo>
                  <a:pt x="10924" y="13245"/>
                  <a:pt x="10861" y="13272"/>
                  <a:pt x="10797" y="13272"/>
                </a:cubicBezTo>
                <a:cubicBezTo>
                  <a:pt x="10734" y="13272"/>
                  <a:pt x="10669" y="13233"/>
                  <a:pt x="10612" y="13170"/>
                </a:cubicBezTo>
                <a:lnTo>
                  <a:pt x="0" y="157"/>
                </a:lnTo>
                <a:close/>
              </a:path>
            </a:pathLst>
          </a:custGeom>
          <a:solidFill>
            <a:srgbClr val="000000">
              <a:alpha val="98000"/>
            </a:srgbClr>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7" name="Forma"/>
          <p:cNvSpPr/>
          <p:nvPr/>
        </p:nvSpPr>
        <p:spPr>
          <a:xfrm>
            <a:off x="285325" y="8961048"/>
            <a:ext cx="254004" cy="254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solidFill>
            <a:srgbClr val="000000">
              <a:alpha val="98000"/>
            </a:srgbClr>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28" name="image3.png" descr="image3.png"/>
          <p:cNvPicPr>
            <a:picLocks noChangeAspect="1"/>
          </p:cNvPicPr>
          <p:nvPr/>
        </p:nvPicPr>
        <p:blipFill>
          <a:blip r:embed="rId5">
            <a:alphaModFix amt="98000"/>
          </a:blip>
          <a:stretch>
            <a:fillRect/>
          </a:stretch>
        </p:blipFill>
        <p:spPr>
          <a:xfrm>
            <a:off x="285325" y="9315094"/>
            <a:ext cx="254004" cy="254003"/>
          </a:xfrm>
          <a:prstGeom prst="rect">
            <a:avLst/>
          </a:prstGeom>
          <a:ln w="12700">
            <a:miter lim="400000"/>
          </a:ln>
        </p:spPr>
      </p:pic>
      <p:sp>
        <p:nvSpPr>
          <p:cNvPr id="29" name="Conference name…"/>
          <p:cNvSpPr txBox="1"/>
          <p:nvPr/>
        </p:nvSpPr>
        <p:spPr>
          <a:xfrm>
            <a:off x="7877533" y="8560997"/>
            <a:ext cx="4735016" cy="1054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defTabSz="587022">
              <a:lnSpc>
                <a:spcPct val="120000"/>
              </a:lnSpc>
              <a:spcBef>
                <a:spcPts val="0"/>
              </a:spcBef>
              <a:defRPr sz="1800" b="1"/>
            </a:pPr>
            <a:br/>
            <a:r>
              <a:t>Conference name</a:t>
            </a:r>
          </a:p>
          <a:p>
            <a:pPr algn="r" defTabSz="587022">
              <a:lnSpc>
                <a:spcPct val="120000"/>
              </a:lnSpc>
              <a:spcBef>
                <a:spcPts val="0"/>
              </a:spcBef>
              <a:defRPr sz="1800" b="1"/>
            </a:pPr>
            <a:r>
              <a:t>Venue, year</a:t>
            </a:r>
          </a:p>
        </p:txBody>
      </p:sp>
      <p:sp>
        <p:nvSpPr>
          <p:cNvPr id="30" name="Introduction &amp; Background"/>
          <p:cNvSpPr txBox="1"/>
          <p:nvPr/>
        </p:nvSpPr>
        <p:spPr>
          <a:xfrm>
            <a:off x="237473" y="3712259"/>
            <a:ext cx="11609060"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6000" b="1" spc="-119">
                <a:solidFill>
                  <a:srgbClr val="FFFFFF"/>
                </a:solidFill>
              </a:defRPr>
            </a:lvl1pPr>
          </a:lstStyle>
          <a:p>
            <a:r>
              <a:t>Introduction &amp; Background</a:t>
            </a:r>
          </a:p>
        </p:txBody>
      </p:sp>
      <p:sp>
        <p:nvSpPr>
          <p:cNvPr id="31"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zione">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8" name="Rettangolo"/>
          <p:cNvSpPr/>
          <p:nvPr/>
        </p:nvSpPr>
        <p:spPr>
          <a:xfrm>
            <a:off x="-6928" y="8409003"/>
            <a:ext cx="13018657" cy="1358093"/>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9" name="Rettangolo"/>
          <p:cNvSpPr/>
          <p:nvPr/>
        </p:nvSpPr>
        <p:spPr>
          <a:xfrm>
            <a:off x="-6928" y="1890"/>
            <a:ext cx="13018657" cy="1358090"/>
          </a:xfrm>
          <a:prstGeom prst="rect">
            <a:avLst/>
          </a:prstGeom>
          <a:solidFill>
            <a:srgbClr val="00A1FF"/>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40" name="image2.png" descr="image2.png"/>
          <p:cNvPicPr>
            <a:picLocks noChangeAspect="1"/>
          </p:cNvPicPr>
          <p:nvPr/>
        </p:nvPicPr>
        <p:blipFill>
          <a:blip r:embed="rId3"/>
          <a:stretch>
            <a:fillRect/>
          </a:stretch>
        </p:blipFill>
        <p:spPr>
          <a:xfrm>
            <a:off x="10549490" y="149170"/>
            <a:ext cx="2208781" cy="1063531"/>
          </a:xfrm>
          <a:prstGeom prst="rect">
            <a:avLst/>
          </a:prstGeom>
          <a:ln w="12700">
            <a:miter lim="400000"/>
          </a:ln>
        </p:spPr>
      </p:pic>
      <p:sp>
        <p:nvSpPr>
          <p:cNvPr id="41" name="fpecorelli@unisa.it…"/>
          <p:cNvSpPr txBox="1"/>
          <p:nvPr/>
        </p:nvSpPr>
        <p:spPr>
          <a:xfrm>
            <a:off x="708161" y="8560997"/>
            <a:ext cx="4735013" cy="1054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587022">
              <a:lnSpc>
                <a:spcPct val="120000"/>
              </a:lnSpc>
              <a:spcBef>
                <a:spcPts val="0"/>
              </a:spcBef>
              <a:defRPr sz="1800" b="1" u="sng">
                <a:solidFill>
                  <a:srgbClr val="0432FF"/>
                </a:solidFill>
                <a:uFill>
                  <a:solidFill>
                    <a:srgbClr val="0432FF"/>
                  </a:solidFill>
                </a:uFill>
              </a:defRPr>
            </a:pPr>
            <a:r>
              <a:rPr>
                <a:hlinkClick r:id="rId4"/>
              </a:rPr>
              <a:t>fpecorelli@unisa.it</a:t>
            </a:r>
          </a:p>
          <a:p>
            <a:pPr defTabSz="587022">
              <a:lnSpc>
                <a:spcPct val="120000"/>
              </a:lnSpc>
              <a:spcBef>
                <a:spcPts val="0"/>
              </a:spcBef>
              <a:defRPr sz="1800" b="1"/>
            </a:pPr>
            <a:r>
              <a:t>https://fabiano-pecorelli.github.io</a:t>
            </a:r>
          </a:p>
          <a:p>
            <a:pPr defTabSz="587022">
              <a:lnSpc>
                <a:spcPct val="120000"/>
              </a:lnSpc>
              <a:spcBef>
                <a:spcPts val="0"/>
              </a:spcBef>
              <a:defRPr sz="1800" b="1"/>
            </a:pPr>
            <a:r>
              <a:t>@FabianoPecorel1</a:t>
            </a:r>
          </a:p>
        </p:txBody>
      </p:sp>
      <p:sp>
        <p:nvSpPr>
          <p:cNvPr id="42" name="Forma"/>
          <p:cNvSpPr/>
          <p:nvPr/>
        </p:nvSpPr>
        <p:spPr>
          <a:xfrm>
            <a:off x="285325" y="8702940"/>
            <a:ext cx="254004" cy="160571"/>
          </a:xfrm>
          <a:custGeom>
            <a:avLst/>
            <a:gdLst/>
            <a:ahLst/>
            <a:cxnLst>
              <a:cxn ang="0">
                <a:pos x="wd2" y="hd2"/>
              </a:cxn>
              <a:cxn ang="5400000">
                <a:pos x="wd2" y="hd2"/>
              </a:cxn>
              <a:cxn ang="10800000">
                <a:pos x="wd2" y="hd2"/>
              </a:cxn>
              <a:cxn ang="16200000">
                <a:pos x="wd2" y="hd2"/>
              </a:cxn>
            </a:cxnLst>
            <a:rect l="0" t="0" r="r" b="b"/>
            <a:pathLst>
              <a:path w="21600" h="21600" extrusionOk="0">
                <a:moveTo>
                  <a:pt x="744" y="0"/>
                </a:moveTo>
                <a:lnTo>
                  <a:pt x="10803" y="12213"/>
                </a:lnTo>
                <a:lnTo>
                  <a:pt x="20856" y="0"/>
                </a:lnTo>
                <a:lnTo>
                  <a:pt x="744" y="0"/>
                </a:lnTo>
                <a:close/>
                <a:moveTo>
                  <a:pt x="0" y="157"/>
                </a:moveTo>
                <a:lnTo>
                  <a:pt x="0" y="21418"/>
                </a:lnTo>
                <a:cubicBezTo>
                  <a:pt x="0" y="21518"/>
                  <a:pt x="52" y="21600"/>
                  <a:pt x="115" y="21600"/>
                </a:cubicBezTo>
                <a:lnTo>
                  <a:pt x="21485" y="21600"/>
                </a:lnTo>
                <a:cubicBezTo>
                  <a:pt x="21548" y="21600"/>
                  <a:pt x="21600" y="21518"/>
                  <a:pt x="21600" y="21418"/>
                </a:cubicBezTo>
                <a:lnTo>
                  <a:pt x="21600" y="157"/>
                </a:lnTo>
                <a:lnTo>
                  <a:pt x="10976" y="13181"/>
                </a:lnTo>
                <a:cubicBezTo>
                  <a:pt x="10924" y="13245"/>
                  <a:pt x="10861" y="13272"/>
                  <a:pt x="10797" y="13272"/>
                </a:cubicBezTo>
                <a:cubicBezTo>
                  <a:pt x="10734" y="13272"/>
                  <a:pt x="10669" y="13233"/>
                  <a:pt x="10612" y="13170"/>
                </a:cubicBezTo>
                <a:lnTo>
                  <a:pt x="0" y="157"/>
                </a:lnTo>
                <a:close/>
              </a:path>
            </a:pathLst>
          </a:custGeom>
          <a:solidFill>
            <a:srgbClr val="000000">
              <a:alpha val="98000"/>
            </a:srgbClr>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43" name="Forma"/>
          <p:cNvSpPr/>
          <p:nvPr/>
        </p:nvSpPr>
        <p:spPr>
          <a:xfrm>
            <a:off x="285325" y="8961048"/>
            <a:ext cx="254004" cy="254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solidFill>
            <a:srgbClr val="000000">
              <a:alpha val="98000"/>
            </a:srgbClr>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44" name="image3.png" descr="image3.png"/>
          <p:cNvPicPr>
            <a:picLocks noChangeAspect="1"/>
          </p:cNvPicPr>
          <p:nvPr/>
        </p:nvPicPr>
        <p:blipFill>
          <a:blip r:embed="rId5">
            <a:alphaModFix amt="98000"/>
          </a:blip>
          <a:stretch>
            <a:fillRect/>
          </a:stretch>
        </p:blipFill>
        <p:spPr>
          <a:xfrm>
            <a:off x="285325" y="9315094"/>
            <a:ext cx="254004" cy="254003"/>
          </a:xfrm>
          <a:prstGeom prst="rect">
            <a:avLst/>
          </a:prstGeom>
          <a:ln w="12700">
            <a:miter lim="400000"/>
          </a:ln>
        </p:spPr>
      </p:pic>
      <p:sp>
        <p:nvSpPr>
          <p:cNvPr id="45" name="Conference name…"/>
          <p:cNvSpPr txBox="1"/>
          <p:nvPr/>
        </p:nvSpPr>
        <p:spPr>
          <a:xfrm>
            <a:off x="7877533" y="8560997"/>
            <a:ext cx="4735016" cy="1054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defTabSz="587022">
              <a:lnSpc>
                <a:spcPct val="120000"/>
              </a:lnSpc>
              <a:spcBef>
                <a:spcPts val="0"/>
              </a:spcBef>
              <a:defRPr sz="1800" b="1"/>
            </a:pPr>
            <a:br/>
            <a:r>
              <a:t>Conference name</a:t>
            </a:r>
          </a:p>
          <a:p>
            <a:pPr algn="r" defTabSz="587022">
              <a:lnSpc>
                <a:spcPct val="120000"/>
              </a:lnSpc>
              <a:spcBef>
                <a:spcPts val="0"/>
              </a:spcBef>
              <a:defRPr sz="1800" b="1"/>
            </a:pPr>
            <a:r>
              <a:t>Venue, 2021</a:t>
            </a:r>
          </a:p>
        </p:txBody>
      </p:sp>
      <p:sp>
        <p:nvSpPr>
          <p:cNvPr id="46" name="Introduction &amp; Background"/>
          <p:cNvSpPr txBox="1"/>
          <p:nvPr/>
        </p:nvSpPr>
        <p:spPr>
          <a:xfrm>
            <a:off x="118111" y="410702"/>
            <a:ext cx="11609059"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t>Introduction &amp; Background</a:t>
            </a:r>
          </a:p>
        </p:txBody>
      </p:sp>
      <p:sp>
        <p:nvSpPr>
          <p:cNvPr id="47"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olo e foto">
    <p:spTree>
      <p:nvGrpSpPr>
        <p:cNvPr id="1" name=""/>
        <p:cNvGrpSpPr/>
        <p:nvPr/>
      </p:nvGrpSpPr>
      <p:grpSpPr>
        <a:xfrm>
          <a:off x="0" y="0"/>
          <a:ext cx="0" cy="0"/>
          <a:chOff x="0" y="0"/>
          <a:chExt cx="0" cy="0"/>
        </a:xfrm>
      </p:grpSpPr>
      <p:sp>
        <p:nvSpPr>
          <p:cNvPr id="54" name="Immagine"/>
          <p:cNvSpPr>
            <a:spLocks noGrp="1"/>
          </p:cNvSpPr>
          <p:nvPr>
            <p:ph type="pic" idx="21"/>
          </p:nvPr>
        </p:nvSpPr>
        <p:spPr>
          <a:xfrm>
            <a:off x="-376767" y="-915894"/>
            <a:ext cx="17835653" cy="10682194"/>
          </a:xfrm>
          <a:prstGeom prst="rect">
            <a:avLst/>
          </a:prstGeom>
        </p:spPr>
        <p:txBody>
          <a:bodyPr lIns="91439" tIns="45719" rIns="91439" bIns="45719" numCol="1" spcCol="38100">
            <a:noAutofit/>
          </a:bodyPr>
          <a:lstStyle/>
          <a:p>
            <a:endParaRPr/>
          </a:p>
        </p:txBody>
      </p:sp>
      <p:sp>
        <p:nvSpPr>
          <p:cNvPr id="55" name="Rettangolo"/>
          <p:cNvSpPr txBox="1">
            <a:spLocks noGrp="1"/>
          </p:cNvSpPr>
          <p:nvPr>
            <p:ph type="body" sz="quarter" idx="22"/>
          </p:nvPr>
        </p:nvSpPr>
        <p:spPr>
          <a:xfrm>
            <a:off x="698500" y="8432800"/>
            <a:ext cx="11607800" cy="689769"/>
          </a:xfrm>
          <a:prstGeom prst="rect">
            <a:avLst/>
          </a:prstGeom>
        </p:spPr>
        <p:txBody>
          <a:bodyPr numCol="1" spcCol="38100" anchor="ctr">
            <a:noAutofit/>
          </a:bodyPr>
          <a:lstStyle/>
          <a:p>
            <a:endParaRPr/>
          </a:p>
        </p:txBody>
      </p:sp>
      <p:sp>
        <p:nvSpPr>
          <p:cNvPr id="56" name="Titolo Testo"/>
          <p:cNvSpPr txBox="1">
            <a:spLocks noGrp="1"/>
          </p:cNvSpPr>
          <p:nvPr>
            <p:ph type="title"/>
          </p:nvPr>
        </p:nvSpPr>
        <p:spPr>
          <a:xfrm>
            <a:off x="698500" y="5181600"/>
            <a:ext cx="11607800" cy="3302000"/>
          </a:xfrm>
          <a:prstGeom prst="rect">
            <a:avLst/>
          </a:prstGeom>
        </p:spPr>
        <p:txBody>
          <a:bodyPr anchor="b"/>
          <a:lstStyle>
            <a:lvl1pPr>
              <a:defRPr sz="8200" spc="-164"/>
            </a:lvl1pPr>
          </a:lstStyle>
          <a:p>
            <a:r>
              <a:t>Titolo Testo</a:t>
            </a:r>
          </a:p>
        </p:txBody>
      </p:sp>
      <p:sp>
        <p:nvSpPr>
          <p:cNvPr id="57" name="Corpo livello uno…"/>
          <p:cNvSpPr txBox="1">
            <a:spLocks noGrp="1"/>
          </p:cNvSpPr>
          <p:nvPr>
            <p:ph type="body" sz="quarter" idx="1"/>
          </p:nvPr>
        </p:nvSpPr>
        <p:spPr>
          <a:xfrm>
            <a:off x="698500" y="571500"/>
            <a:ext cx="11607801" cy="461060"/>
          </a:xfrm>
          <a:prstGeom prst="rect">
            <a:avLst/>
          </a:prstGeom>
        </p:spPr>
        <p:txBody>
          <a:bodyPr numCol="1" spcCol="38100" anchor="ctr"/>
          <a:lstStyle/>
          <a:p>
            <a:r>
              <a:t>Corpo livello uno</a:t>
            </a:r>
          </a:p>
          <a:p>
            <a:pPr lvl="1"/>
            <a:r>
              <a:t>Corpo livello due</a:t>
            </a:r>
          </a:p>
          <a:p>
            <a:pPr lvl="2"/>
            <a:r>
              <a:t>Corpo livello tre</a:t>
            </a:r>
          </a:p>
          <a:p>
            <a:pPr lvl="3"/>
            <a:r>
              <a:t>Corpo livello quattro</a:t>
            </a:r>
          </a:p>
          <a:p>
            <a:pPr lvl="4"/>
            <a:r>
              <a:t>Corpo livello cinque</a:t>
            </a:r>
          </a:p>
        </p:txBody>
      </p:sp>
      <p:sp>
        <p:nvSpPr>
          <p:cNvPr id="58" name="Numero diapositiva"/>
          <p:cNvSpPr txBox="1">
            <a:spLocks noGrp="1"/>
          </p:cNvSpPr>
          <p:nvPr>
            <p:ph type="sldNum" sz="quarter" idx="2"/>
          </p:nvPr>
        </p:nvSpPr>
        <p:spPr>
          <a:xfrm>
            <a:off x="5863944" y="8237678"/>
            <a:ext cx="1270001" cy="1270001"/>
          </a:xfrm>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olo e foto 2">
    <p:spTree>
      <p:nvGrpSpPr>
        <p:cNvPr id="1" name=""/>
        <p:cNvGrpSpPr/>
        <p:nvPr/>
      </p:nvGrpSpPr>
      <p:grpSpPr>
        <a:xfrm>
          <a:off x="0" y="0"/>
          <a:ext cx="0" cy="0"/>
          <a:chOff x="0" y="0"/>
          <a:chExt cx="0" cy="0"/>
        </a:xfrm>
      </p:grpSpPr>
      <p:sp>
        <p:nvSpPr>
          <p:cNvPr id="65" name="Immagine"/>
          <p:cNvSpPr>
            <a:spLocks noGrp="1"/>
          </p:cNvSpPr>
          <p:nvPr>
            <p:ph type="pic" idx="21"/>
          </p:nvPr>
        </p:nvSpPr>
        <p:spPr>
          <a:xfrm>
            <a:off x="5319128" y="495298"/>
            <a:ext cx="7543803" cy="8780061"/>
          </a:xfrm>
          <a:prstGeom prst="rect">
            <a:avLst/>
          </a:prstGeom>
        </p:spPr>
        <p:txBody>
          <a:bodyPr lIns="91439" tIns="45719" rIns="91439" bIns="45719" numCol="1" spcCol="38100">
            <a:noAutofit/>
          </a:bodyPr>
          <a:lstStyle/>
          <a:p>
            <a:endParaRPr/>
          </a:p>
        </p:txBody>
      </p:sp>
      <p:sp>
        <p:nvSpPr>
          <p:cNvPr id="66" name="Titolo Testo"/>
          <p:cNvSpPr txBox="1">
            <a:spLocks noGrp="1"/>
          </p:cNvSpPr>
          <p:nvPr>
            <p:ph type="title"/>
          </p:nvPr>
        </p:nvSpPr>
        <p:spPr>
          <a:xfrm>
            <a:off x="698500" y="692533"/>
            <a:ext cx="5105400" cy="4387468"/>
          </a:xfrm>
          <a:prstGeom prst="rect">
            <a:avLst/>
          </a:prstGeom>
        </p:spPr>
        <p:txBody>
          <a:bodyPr anchor="b"/>
          <a:lstStyle/>
          <a:p>
            <a:r>
              <a:t>Titolo Testo</a:t>
            </a:r>
          </a:p>
        </p:txBody>
      </p:sp>
      <p:sp>
        <p:nvSpPr>
          <p:cNvPr id="67" name="Corpo livello uno…"/>
          <p:cNvSpPr txBox="1">
            <a:spLocks noGrp="1"/>
          </p:cNvSpPr>
          <p:nvPr>
            <p:ph type="body" sz="quarter" idx="1"/>
          </p:nvPr>
        </p:nvSpPr>
        <p:spPr>
          <a:xfrm>
            <a:off x="698500" y="5003800"/>
            <a:ext cx="5105400" cy="4044566"/>
          </a:xfrm>
          <a:prstGeom prst="rect">
            <a:avLst/>
          </a:prstGeom>
        </p:spPr>
        <p:txBody>
          <a:bodyPr numCol="1" spcCol="38100"/>
          <a:lstStyle>
            <a:lvl1pPr marL="0" indent="0" defTabSz="587022">
              <a:lnSpc>
                <a:spcPct val="100000"/>
              </a:lnSpc>
              <a:spcBef>
                <a:spcPts val="0"/>
              </a:spcBef>
              <a:buSzTx/>
              <a:buNone/>
              <a:defRPr sz="3800" b="1"/>
            </a:lvl1pPr>
            <a:lvl2pPr marL="0" indent="0" defTabSz="587022">
              <a:lnSpc>
                <a:spcPct val="100000"/>
              </a:lnSpc>
              <a:spcBef>
                <a:spcPts val="0"/>
              </a:spcBef>
              <a:buSzTx/>
              <a:buNone/>
              <a:defRPr sz="3800" b="1"/>
            </a:lvl2pPr>
            <a:lvl3pPr marL="0" indent="0" defTabSz="587022">
              <a:lnSpc>
                <a:spcPct val="100000"/>
              </a:lnSpc>
              <a:spcBef>
                <a:spcPts val="0"/>
              </a:spcBef>
              <a:buSzTx/>
              <a:buNone/>
              <a:defRPr sz="3800" b="1"/>
            </a:lvl3pPr>
            <a:lvl4pPr marL="0" indent="0" defTabSz="587022">
              <a:lnSpc>
                <a:spcPct val="100000"/>
              </a:lnSpc>
              <a:spcBef>
                <a:spcPts val="0"/>
              </a:spcBef>
              <a:buSzTx/>
              <a:buNone/>
              <a:defRPr sz="3800" b="1"/>
            </a:lvl4pPr>
            <a:lvl5pPr marL="0" indent="0" defTabSz="587022">
              <a:lnSpc>
                <a:spcPct val="100000"/>
              </a:lnSpc>
              <a:spcBef>
                <a:spcPts val="0"/>
              </a:spcBef>
              <a:buSzTx/>
              <a:buNone/>
              <a:defRPr sz="3800" b="1"/>
            </a:lvl5pPr>
          </a:lstStyle>
          <a:p>
            <a:r>
              <a:t>Corpo livello uno</a:t>
            </a:r>
          </a:p>
          <a:p>
            <a:pPr lvl="1"/>
            <a:r>
              <a:t>Corpo livello due</a:t>
            </a:r>
          </a:p>
          <a:p>
            <a:pPr lvl="2"/>
            <a:r>
              <a:t>Corpo livello tre</a:t>
            </a:r>
          </a:p>
          <a:p>
            <a:pPr lvl="3"/>
            <a:r>
              <a:t>Corpo livello quattro</a:t>
            </a:r>
          </a:p>
          <a:p>
            <a:pPr lvl="4"/>
            <a:r>
              <a:t>Corpo livello cinque</a:t>
            </a:r>
          </a:p>
        </p:txBody>
      </p:sp>
      <p:sp>
        <p:nvSpPr>
          <p:cNvPr id="68"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olo e punti elenco">
    <p:spTree>
      <p:nvGrpSpPr>
        <p:cNvPr id="1" name=""/>
        <p:cNvGrpSpPr/>
        <p:nvPr/>
      </p:nvGrpSpPr>
      <p:grpSpPr>
        <a:xfrm>
          <a:off x="0" y="0"/>
          <a:ext cx="0" cy="0"/>
          <a:chOff x="0" y="0"/>
          <a:chExt cx="0" cy="0"/>
        </a:xfrm>
      </p:grpSpPr>
      <p:sp>
        <p:nvSpPr>
          <p:cNvPr id="75" name="Rettangolo"/>
          <p:cNvSpPr txBox="1">
            <a:spLocks noGrp="1"/>
          </p:cNvSpPr>
          <p:nvPr>
            <p:ph type="body" idx="21"/>
          </p:nvPr>
        </p:nvSpPr>
        <p:spPr>
          <a:prstGeom prst="rect">
            <a:avLst/>
          </a:prstGeom>
        </p:spPr>
        <p:txBody>
          <a:bodyPr numCol="1" spcCol="38100" anchor="ctr">
            <a:noAutofit/>
          </a:bodyPr>
          <a:lstStyle/>
          <a:p>
            <a:endParaRPr/>
          </a:p>
        </p:txBody>
      </p:sp>
      <p:sp>
        <p:nvSpPr>
          <p:cNvPr id="76" name="Titolo Testo"/>
          <p:cNvSpPr txBox="1">
            <a:spLocks noGrp="1"/>
          </p:cNvSpPr>
          <p:nvPr>
            <p:ph type="title"/>
          </p:nvPr>
        </p:nvSpPr>
        <p:spPr>
          <a:xfrm>
            <a:off x="698500" y="440266"/>
            <a:ext cx="11607800" cy="1016001"/>
          </a:xfrm>
          <a:prstGeom prst="rect">
            <a:avLst/>
          </a:prstGeom>
        </p:spPr>
        <p:txBody>
          <a:bodyPr/>
          <a:lstStyle/>
          <a:p>
            <a:r>
              <a:t>Titolo Testo</a:t>
            </a:r>
          </a:p>
        </p:txBody>
      </p:sp>
      <p:sp>
        <p:nvSpPr>
          <p:cNvPr id="77" name="Corpo livello uno…"/>
          <p:cNvSpPr txBox="1">
            <a:spLocks noGrp="1"/>
          </p:cNvSpPr>
          <p:nvPr>
            <p:ph type="body" sz="quarter" idx="1"/>
          </p:nvPr>
        </p:nvSpPr>
        <p:spPr>
          <a:xfrm>
            <a:off x="698500" y="1412977"/>
            <a:ext cx="11607801" cy="671805"/>
          </a:xfrm>
          <a:prstGeom prst="rect">
            <a:avLst/>
          </a:prstGeom>
        </p:spPr>
        <p:txBody>
          <a:bodyPr numCol="1" spcCol="38100" anchor="ctr"/>
          <a:lstStyle/>
          <a:p>
            <a:r>
              <a:t>Corpo livello uno</a:t>
            </a:r>
          </a:p>
          <a:p>
            <a:pPr lvl="1"/>
            <a:r>
              <a:t>Corpo livello due</a:t>
            </a:r>
          </a:p>
          <a:p>
            <a:pPr lvl="2"/>
            <a:r>
              <a:t>Corpo livello tre</a:t>
            </a:r>
          </a:p>
          <a:p>
            <a:pPr lvl="3"/>
            <a:r>
              <a:t>Corpo livello quattro</a:t>
            </a:r>
          </a:p>
          <a:p>
            <a:pPr lvl="4"/>
            <a:r>
              <a:t>Corpo livello cinque</a:t>
            </a:r>
          </a:p>
        </p:txBody>
      </p:sp>
      <p:sp>
        <p:nvSpPr>
          <p:cNvPr id="78"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unti elenco">
    <p:spTree>
      <p:nvGrpSpPr>
        <p:cNvPr id="1" name=""/>
        <p:cNvGrpSpPr/>
        <p:nvPr/>
      </p:nvGrpSpPr>
      <p:grpSpPr>
        <a:xfrm>
          <a:off x="0" y="0"/>
          <a:ext cx="0" cy="0"/>
          <a:chOff x="0" y="0"/>
          <a:chExt cx="0" cy="0"/>
        </a:xfrm>
      </p:grpSpPr>
      <p:sp>
        <p:nvSpPr>
          <p:cNvPr id="85" name="Corpo livello uno…"/>
          <p:cNvSpPr txBox="1">
            <a:spLocks noGrp="1"/>
          </p:cNvSpPr>
          <p:nvPr>
            <p:ph type="body" idx="1"/>
          </p:nvPr>
        </p:nvSpPr>
        <p:spPr>
          <a:prstGeom prst="rect">
            <a:avLst/>
          </a:prstGeom>
        </p:spPr>
        <p:txBody>
          <a:bodyPr/>
          <a:lstStyle/>
          <a:p>
            <a:r>
              <a:t>Corpo livello uno</a:t>
            </a:r>
          </a:p>
          <a:p>
            <a:pPr lvl="1"/>
            <a:r>
              <a:t>Corpo livello due</a:t>
            </a:r>
          </a:p>
          <a:p>
            <a:pPr lvl="2"/>
            <a:r>
              <a:t>Corpo livello tre</a:t>
            </a:r>
          </a:p>
          <a:p>
            <a:pPr lvl="3"/>
            <a:r>
              <a:t>Corpo livello quattro</a:t>
            </a:r>
          </a:p>
          <a:p>
            <a:pPr lvl="4"/>
            <a:r>
              <a:t>Corpo livello cinque</a:t>
            </a:r>
          </a:p>
        </p:txBody>
      </p:sp>
      <p:sp>
        <p:nvSpPr>
          <p:cNvPr id="86"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olo, punti elenco e foto">
    <p:spTree>
      <p:nvGrpSpPr>
        <p:cNvPr id="1" name=""/>
        <p:cNvGrpSpPr/>
        <p:nvPr/>
      </p:nvGrpSpPr>
      <p:grpSpPr>
        <a:xfrm>
          <a:off x="0" y="0"/>
          <a:ext cx="0" cy="0"/>
          <a:chOff x="0" y="0"/>
          <a:chExt cx="0" cy="0"/>
        </a:xfrm>
      </p:grpSpPr>
      <p:sp>
        <p:nvSpPr>
          <p:cNvPr id="93" name="Immagine"/>
          <p:cNvSpPr>
            <a:spLocks noGrp="1"/>
          </p:cNvSpPr>
          <p:nvPr>
            <p:ph type="pic" idx="21"/>
          </p:nvPr>
        </p:nvSpPr>
        <p:spPr>
          <a:xfrm>
            <a:off x="6172200" y="596900"/>
            <a:ext cx="6448427" cy="8597901"/>
          </a:xfrm>
          <a:prstGeom prst="rect">
            <a:avLst/>
          </a:prstGeom>
        </p:spPr>
        <p:txBody>
          <a:bodyPr lIns="91439" tIns="45719" rIns="91439" bIns="45719" numCol="1" spcCol="38100">
            <a:noAutofit/>
          </a:bodyPr>
          <a:lstStyle/>
          <a:p>
            <a:endParaRPr/>
          </a:p>
        </p:txBody>
      </p:sp>
      <p:sp>
        <p:nvSpPr>
          <p:cNvPr id="94" name="Rettangolo"/>
          <p:cNvSpPr txBox="1">
            <a:spLocks noGrp="1"/>
          </p:cNvSpPr>
          <p:nvPr>
            <p:ph type="body" sz="half" idx="22"/>
          </p:nvPr>
        </p:nvSpPr>
        <p:spPr>
          <a:xfrm>
            <a:off x="698500" y="3480196"/>
            <a:ext cx="5105400" cy="5593163"/>
          </a:xfrm>
          <a:prstGeom prst="rect">
            <a:avLst/>
          </a:prstGeom>
        </p:spPr>
        <p:txBody>
          <a:bodyPr numCol="1" spcCol="38100" anchor="ctr">
            <a:noAutofit/>
          </a:bodyPr>
          <a:lstStyle/>
          <a:p>
            <a:endParaRPr/>
          </a:p>
        </p:txBody>
      </p:sp>
      <p:sp>
        <p:nvSpPr>
          <p:cNvPr id="95" name="Titolo Testo"/>
          <p:cNvSpPr txBox="1">
            <a:spLocks noGrp="1"/>
          </p:cNvSpPr>
          <p:nvPr>
            <p:ph type="title"/>
          </p:nvPr>
        </p:nvSpPr>
        <p:spPr>
          <a:xfrm>
            <a:off x="698500" y="444500"/>
            <a:ext cx="5105400" cy="1016000"/>
          </a:xfrm>
          <a:prstGeom prst="rect">
            <a:avLst/>
          </a:prstGeom>
        </p:spPr>
        <p:txBody>
          <a:bodyPr/>
          <a:lstStyle/>
          <a:p>
            <a:r>
              <a:t>Titolo Testo</a:t>
            </a:r>
          </a:p>
        </p:txBody>
      </p:sp>
      <p:sp>
        <p:nvSpPr>
          <p:cNvPr id="96" name="Corpo livello uno…"/>
          <p:cNvSpPr txBox="1">
            <a:spLocks noGrp="1"/>
          </p:cNvSpPr>
          <p:nvPr>
            <p:ph type="body" sz="quarter" idx="1"/>
          </p:nvPr>
        </p:nvSpPr>
        <p:spPr>
          <a:xfrm>
            <a:off x="698500" y="1412977"/>
            <a:ext cx="5105400" cy="671805"/>
          </a:xfrm>
          <a:prstGeom prst="rect">
            <a:avLst/>
          </a:prstGeom>
        </p:spPr>
        <p:txBody>
          <a:bodyPr numCol="1" spcCol="38100" anchor="ctr"/>
          <a:lstStyle/>
          <a:p>
            <a:r>
              <a:t>Corpo livello uno</a:t>
            </a:r>
          </a:p>
          <a:p>
            <a:pPr lvl="1"/>
            <a:r>
              <a:t>Corpo livello due</a:t>
            </a:r>
          </a:p>
          <a:p>
            <a:pPr lvl="2"/>
            <a:r>
              <a:t>Corpo livello tre</a:t>
            </a:r>
          </a:p>
          <a:p>
            <a:pPr lvl="3"/>
            <a:r>
              <a:t>Corpo livello quattro</a:t>
            </a:r>
          </a:p>
          <a:p>
            <a:pPr lvl="4"/>
            <a:r>
              <a:t>Corpo livello cinque</a:t>
            </a:r>
          </a:p>
        </p:txBody>
      </p:sp>
      <p:sp>
        <p:nvSpPr>
          <p:cNvPr id="97"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rogramma">
    <p:spTree>
      <p:nvGrpSpPr>
        <p:cNvPr id="1" name=""/>
        <p:cNvGrpSpPr/>
        <p:nvPr/>
      </p:nvGrpSpPr>
      <p:grpSpPr>
        <a:xfrm>
          <a:off x="0" y="0"/>
          <a:ext cx="0" cy="0"/>
          <a:chOff x="0" y="0"/>
          <a:chExt cx="0" cy="0"/>
        </a:xfrm>
      </p:grpSpPr>
      <p:sp>
        <p:nvSpPr>
          <p:cNvPr id="104" name="Rettangolo"/>
          <p:cNvSpPr txBox="1">
            <a:spLocks noGrp="1"/>
          </p:cNvSpPr>
          <p:nvPr>
            <p:ph type="body" idx="21"/>
          </p:nvPr>
        </p:nvSpPr>
        <p:spPr>
          <a:prstGeom prst="rect">
            <a:avLst/>
          </a:prstGeom>
        </p:spPr>
        <p:txBody>
          <a:bodyPr numCol="1" spcCol="38100" anchor="ctr">
            <a:noAutofit/>
          </a:bodyPr>
          <a:lstStyle/>
          <a:p>
            <a:endParaRPr/>
          </a:p>
        </p:txBody>
      </p:sp>
      <p:sp>
        <p:nvSpPr>
          <p:cNvPr id="105" name="Titolo Testo"/>
          <p:cNvSpPr txBox="1">
            <a:spLocks noGrp="1"/>
          </p:cNvSpPr>
          <p:nvPr>
            <p:ph type="title"/>
          </p:nvPr>
        </p:nvSpPr>
        <p:spPr>
          <a:xfrm>
            <a:off x="698500" y="444500"/>
            <a:ext cx="11607800" cy="1016000"/>
          </a:xfrm>
          <a:prstGeom prst="rect">
            <a:avLst/>
          </a:prstGeom>
        </p:spPr>
        <p:txBody>
          <a:bodyPr/>
          <a:lstStyle/>
          <a:p>
            <a:r>
              <a:t>Titolo Testo</a:t>
            </a:r>
          </a:p>
        </p:txBody>
      </p:sp>
      <p:sp>
        <p:nvSpPr>
          <p:cNvPr id="106" name="Corpo livello uno…"/>
          <p:cNvSpPr txBox="1">
            <a:spLocks noGrp="1"/>
          </p:cNvSpPr>
          <p:nvPr>
            <p:ph type="body" sz="quarter" idx="1"/>
          </p:nvPr>
        </p:nvSpPr>
        <p:spPr>
          <a:xfrm>
            <a:off x="698500" y="1409700"/>
            <a:ext cx="11607801" cy="671803"/>
          </a:xfrm>
          <a:prstGeom prst="rect">
            <a:avLst/>
          </a:prstGeom>
        </p:spPr>
        <p:txBody>
          <a:bodyPr numCol="1" spcCol="38100" anchor="ctr"/>
          <a:lstStyle/>
          <a:p>
            <a:r>
              <a:t>Corpo livello uno</a:t>
            </a:r>
          </a:p>
          <a:p>
            <a:pPr lvl="1"/>
            <a:r>
              <a:t>Corpo livello due</a:t>
            </a:r>
          </a:p>
          <a:p>
            <a:pPr lvl="2"/>
            <a:r>
              <a:t>Corpo livello tre</a:t>
            </a:r>
          </a:p>
          <a:p>
            <a:pPr lvl="3"/>
            <a:r>
              <a:t>Corpo livello quattro</a:t>
            </a:r>
          </a:p>
          <a:p>
            <a:pPr lvl="4"/>
            <a:r>
              <a:t>Corpo livello cinque</a:t>
            </a:r>
          </a:p>
        </p:txBody>
      </p:sp>
      <p:sp>
        <p:nvSpPr>
          <p:cNvPr id="107"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Corpo livello uno…"/>
          <p:cNvSpPr txBox="1">
            <a:spLocks noGrp="1"/>
          </p:cNvSpPr>
          <p:nvPr>
            <p:ph type="body" idx="1"/>
          </p:nvPr>
        </p:nvSpPr>
        <p:spPr>
          <a:xfrm>
            <a:off x="698500" y="2959100"/>
            <a:ext cx="11607800" cy="609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numCol="2" spcCol="589358">
            <a:normAutofit/>
          </a:bodyPr>
          <a:lstStyle/>
          <a:p>
            <a:r>
              <a:t>Corpo livello uno</a:t>
            </a:r>
          </a:p>
          <a:p>
            <a:pPr lvl="1"/>
            <a:r>
              <a:t>Corpo livello due</a:t>
            </a:r>
          </a:p>
          <a:p>
            <a:pPr lvl="2"/>
            <a:r>
              <a:t>Corpo livello tre</a:t>
            </a:r>
          </a:p>
          <a:p>
            <a:pPr lvl="3"/>
            <a:r>
              <a:t>Corpo livello quattro</a:t>
            </a:r>
          </a:p>
          <a:p>
            <a:pPr lvl="4"/>
            <a:r>
              <a:t>Corpo livello cinque</a:t>
            </a:r>
          </a:p>
        </p:txBody>
      </p:sp>
      <p:sp>
        <p:nvSpPr>
          <p:cNvPr id="3" name="Titolo Testo"/>
          <p:cNvSpPr txBox="1">
            <a:spLocks noGrp="1"/>
          </p:cNvSpPr>
          <p:nvPr>
            <p:ph type="title"/>
          </p:nvPr>
        </p:nvSpPr>
        <p:spPr>
          <a:xfrm>
            <a:off x="1948462" y="1950720"/>
            <a:ext cx="10403841" cy="1008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Titolo Testo</a:t>
            </a:r>
          </a:p>
        </p:txBody>
      </p:sp>
      <p:sp>
        <p:nvSpPr>
          <p:cNvPr id="4" name="Numero diapositiva"/>
          <p:cNvSpPr txBox="1">
            <a:spLocks noGrp="1"/>
          </p:cNvSpPr>
          <p:nvPr>
            <p:ph type="sldNum" sz="quarter" idx="2"/>
          </p:nvPr>
        </p:nvSpPr>
        <p:spPr>
          <a:xfrm>
            <a:off x="5864012" y="8237678"/>
            <a:ext cx="1270001" cy="1270001"/>
          </a:xfrm>
          <a:prstGeom prst="rect">
            <a:avLst/>
          </a:prstGeom>
          <a:ln w="12700">
            <a:miter lim="400000"/>
          </a:ln>
        </p:spPr>
        <p:txBody>
          <a:bodyPr lIns="50800" tIns="50800" rIns="50800" bIns="50800" anchor="b"/>
          <a:lstStyle>
            <a:lvl1pPr algn="ctr" defTabSz="584200">
              <a:lnSpc>
                <a:spcPct val="100000"/>
              </a:lnSpc>
              <a:spcBef>
                <a:spcPts val="0"/>
              </a:spcBef>
              <a:defRPr sz="1300">
                <a:latin typeface="+mj-lt"/>
                <a:ea typeface="+mj-ea"/>
                <a:cs typeface="+mj-cs"/>
                <a:sym typeface="Helvetica Neue"/>
              </a:defRPr>
            </a:lvl1pPr>
          </a:lstStyle>
          <a:p>
            <a:fld id="{86CB4B4D-7CA3-9044-876B-883B54F8677D}" type="slidenum">
              <a:t>‹N›</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j-lt"/>
          <a:ea typeface="+mj-ea"/>
          <a:cs typeface="+mj-cs"/>
          <a:sym typeface="Helvetica Neue"/>
        </a:defRPr>
      </a:lvl1pPr>
      <a:lvl2pPr marL="0" marR="0" indent="4572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j-lt"/>
          <a:ea typeface="+mj-ea"/>
          <a:cs typeface="+mj-cs"/>
          <a:sym typeface="Helvetica Neue"/>
        </a:defRPr>
      </a:lvl2pPr>
      <a:lvl3pPr marL="0" marR="0" indent="9144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j-lt"/>
          <a:ea typeface="+mj-ea"/>
          <a:cs typeface="+mj-cs"/>
          <a:sym typeface="Helvetica Neue"/>
        </a:defRPr>
      </a:lvl3pPr>
      <a:lvl4pPr marL="0" marR="0" indent="13716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j-lt"/>
          <a:ea typeface="+mj-ea"/>
          <a:cs typeface="+mj-cs"/>
          <a:sym typeface="Helvetica Neue"/>
        </a:defRPr>
      </a:lvl4pPr>
      <a:lvl5pPr marL="0" marR="0" indent="18288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j-lt"/>
          <a:ea typeface="+mj-ea"/>
          <a:cs typeface="+mj-cs"/>
          <a:sym typeface="Helvetica Neue"/>
        </a:defRPr>
      </a:lvl5pPr>
      <a:lvl6pPr marL="0" marR="0" indent="22860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j-lt"/>
          <a:ea typeface="+mj-ea"/>
          <a:cs typeface="+mj-cs"/>
          <a:sym typeface="Helvetica Neue"/>
        </a:defRPr>
      </a:lvl6pPr>
      <a:lvl7pPr marL="0" marR="0" indent="27432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j-lt"/>
          <a:ea typeface="+mj-ea"/>
          <a:cs typeface="+mj-cs"/>
          <a:sym typeface="Helvetica Neue"/>
        </a:defRPr>
      </a:lvl7pPr>
      <a:lvl8pPr marL="0" marR="0" indent="32004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j-lt"/>
          <a:ea typeface="+mj-ea"/>
          <a:cs typeface="+mj-cs"/>
          <a:sym typeface="Helvetica Neue"/>
        </a:defRPr>
      </a:lvl8pPr>
      <a:lvl9pPr marL="0" marR="0" indent="36576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j-lt"/>
          <a:ea typeface="+mj-ea"/>
          <a:cs typeface="+mj-cs"/>
          <a:sym typeface="Helvetica Neue"/>
        </a:defRPr>
      </a:lvl9pPr>
    </p:titleStyle>
    <p:bodyStyle>
      <a:lvl1pPr marL="381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j-lt"/>
          <a:ea typeface="+mj-ea"/>
          <a:cs typeface="+mj-cs"/>
          <a:sym typeface="Helvetica Neue"/>
        </a:defRPr>
      </a:lvl1pPr>
      <a:lvl2pPr marL="762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j-lt"/>
          <a:ea typeface="+mj-ea"/>
          <a:cs typeface="+mj-cs"/>
          <a:sym typeface="Helvetica Neue"/>
        </a:defRPr>
      </a:lvl2pPr>
      <a:lvl3pPr marL="1143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j-lt"/>
          <a:ea typeface="+mj-ea"/>
          <a:cs typeface="+mj-cs"/>
          <a:sym typeface="Helvetica Neue"/>
        </a:defRPr>
      </a:lvl3pPr>
      <a:lvl4pPr marL="1524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j-lt"/>
          <a:ea typeface="+mj-ea"/>
          <a:cs typeface="+mj-cs"/>
          <a:sym typeface="Helvetica Neue"/>
        </a:defRPr>
      </a:lvl4pPr>
      <a:lvl5pPr marL="1905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j-lt"/>
          <a:ea typeface="+mj-ea"/>
          <a:cs typeface="+mj-cs"/>
          <a:sym typeface="Helvetica Neue"/>
        </a:defRPr>
      </a:lvl5pPr>
      <a:lvl6pPr marL="2286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j-lt"/>
          <a:ea typeface="+mj-ea"/>
          <a:cs typeface="+mj-cs"/>
          <a:sym typeface="Helvetica Neue"/>
        </a:defRPr>
      </a:lvl6pPr>
      <a:lvl7pPr marL="2667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j-lt"/>
          <a:ea typeface="+mj-ea"/>
          <a:cs typeface="+mj-cs"/>
          <a:sym typeface="Helvetica Neue"/>
        </a:defRPr>
      </a:lvl7pPr>
      <a:lvl8pPr marL="3048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j-lt"/>
          <a:ea typeface="+mj-ea"/>
          <a:cs typeface="+mj-cs"/>
          <a:sym typeface="Helvetica Neue"/>
        </a:defRPr>
      </a:lvl8pPr>
      <a:lvl9pPr marL="3429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j-lt"/>
          <a:ea typeface="+mj-ea"/>
          <a:cs typeface="+mj-cs"/>
          <a:sym typeface="Helvetica Neue"/>
        </a:defRPr>
      </a:lvl9pPr>
    </p:bodyStyle>
    <p:otherStyle>
      <a:lvl1pPr marL="0" marR="0" indent="0" algn="ctr" defTabSz="58420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1pPr>
      <a:lvl2pPr marL="0" marR="0" indent="457200" algn="ctr" defTabSz="58420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2pPr>
      <a:lvl3pPr marL="0" marR="0" indent="914400" algn="ctr" defTabSz="58420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3pPr>
      <a:lvl4pPr marL="0" marR="0" indent="1371600" algn="ctr" defTabSz="58420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4pPr>
      <a:lvl5pPr marL="0" marR="0" indent="1828800" algn="ctr" defTabSz="58420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5pPr>
      <a:lvl6pPr marL="0" marR="0" indent="2286000" algn="ctr" defTabSz="58420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6pPr>
      <a:lvl7pPr marL="0" marR="0" indent="2743200" algn="ctr" defTabSz="58420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7pPr>
      <a:lvl8pPr marL="0" marR="0" indent="3200400" algn="ctr" defTabSz="58420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8pPr>
      <a:lvl9pPr marL="0" marR="0" indent="3657600" algn="ctr" defTabSz="58420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tif"/><Relationship Id="rId5" Type="http://schemas.openxmlformats.org/officeDocument/2006/relationships/image" Target="../media/image5.tif"/><Relationship Id="rId10"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7.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7.png"/><Relationship Id="rId7"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34.png"/><Relationship Id="rId5" Type="http://schemas.openxmlformats.org/officeDocument/2006/relationships/image" Target="../media/image2.png"/><Relationship Id="rId10" Type="http://schemas.openxmlformats.org/officeDocument/2006/relationships/image" Target="../media/image33.png"/><Relationship Id="rId4" Type="http://schemas.openxmlformats.org/officeDocument/2006/relationships/image" Target="../media/image8.pn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35.png"/><Relationship Id="rId12"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27.png"/><Relationship Id="rId5" Type="http://schemas.openxmlformats.org/officeDocument/2006/relationships/image" Target="../media/image2.png"/><Relationship Id="rId10" Type="http://schemas.openxmlformats.org/officeDocument/2006/relationships/image" Target="../media/image28.png"/><Relationship Id="rId4" Type="http://schemas.openxmlformats.org/officeDocument/2006/relationships/image" Target="../media/image8.png"/><Relationship Id="rId9"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2.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png"/><Relationship Id="rId7" Type="http://schemas.openxmlformats.org/officeDocument/2006/relationships/chart" Target="../charts/chart3.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7.png"/></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png"/><Relationship Id="rId7" Type="http://schemas.openxmlformats.org/officeDocument/2006/relationships/chart" Target="../charts/chart4.xml"/><Relationship Id="rId12"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2.png"/><Relationship Id="rId10" Type="http://schemas.openxmlformats.org/officeDocument/2006/relationships/image" Target="../media/image28.png"/><Relationship Id="rId4" Type="http://schemas.openxmlformats.org/officeDocument/2006/relationships/image" Target="../media/image8.png"/><Relationship Id="rId9"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9.png"/><Relationship Id="rId10" Type="http://schemas.openxmlformats.org/officeDocument/2006/relationships/image" Target="../media/image44.PNG"/><Relationship Id="rId4" Type="http://schemas.openxmlformats.org/officeDocument/2006/relationships/image" Target="../media/image8.png"/><Relationship Id="rId9" Type="http://schemas.openxmlformats.org/officeDocument/2006/relationships/image" Target="../media/image43.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2.pn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rcRect/>
          <a:tile tx="0" ty="0" sx="100000" sy="100000" flip="none" algn="tl"/>
        </a:blipFill>
        <a:effectLst/>
      </p:bgPr>
    </p:bg>
    <p:spTree>
      <p:nvGrpSpPr>
        <p:cNvPr id="1" name=""/>
        <p:cNvGrpSpPr/>
        <p:nvPr/>
      </p:nvGrpSpPr>
      <p:grpSpPr>
        <a:xfrm>
          <a:off x="0" y="0"/>
          <a:ext cx="0" cy="0"/>
          <a:chOff x="0" y="0"/>
          <a:chExt cx="0" cy="0"/>
        </a:xfrm>
      </p:grpSpPr>
      <p:sp>
        <p:nvSpPr>
          <p:cNvPr id="206" name="Rettangolo"/>
          <p:cNvSpPr/>
          <p:nvPr/>
        </p:nvSpPr>
        <p:spPr>
          <a:xfrm>
            <a:off x="-6928" y="8409003"/>
            <a:ext cx="13018657" cy="1358093"/>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07" name="Rettangolo"/>
          <p:cNvSpPr/>
          <p:nvPr/>
        </p:nvSpPr>
        <p:spPr>
          <a:xfrm>
            <a:off x="-6928" y="1890"/>
            <a:ext cx="13018657" cy="1358090"/>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08" name="Titolo tesi"/>
          <p:cNvSpPr txBox="1">
            <a:spLocks noGrp="1"/>
          </p:cNvSpPr>
          <p:nvPr>
            <p:ph type="title"/>
          </p:nvPr>
        </p:nvSpPr>
        <p:spPr>
          <a:xfrm>
            <a:off x="-16136" y="3604864"/>
            <a:ext cx="13037072" cy="1573781"/>
          </a:xfrm>
          <a:prstGeom prst="rect">
            <a:avLst/>
          </a:prstGeom>
        </p:spPr>
        <p:txBody>
          <a:bodyPr>
            <a:noAutofit/>
          </a:bodyPr>
          <a:lstStyle>
            <a:lvl1pPr algn="ctr">
              <a:defRPr spc="-199">
                <a:solidFill>
                  <a:srgbClr val="FFFFFF"/>
                </a:solidFill>
                <a:latin typeface="Helvetica"/>
                <a:ea typeface="Helvetica"/>
                <a:cs typeface="Helvetica"/>
                <a:sym typeface="Helvetica"/>
              </a:defRPr>
            </a:lvl1pPr>
          </a:lstStyle>
          <a:p>
            <a:r>
              <a:rPr lang="it-IT" sz="4400" dirty="0">
                <a:solidFill>
                  <a:schemeClr val="bg1"/>
                </a:solidFill>
                <a:effectLst/>
                <a:latin typeface="+mj-lt"/>
              </a:rPr>
              <a:t>Vulnerabilità Software in Android:</a:t>
            </a:r>
            <a:br>
              <a:rPr lang="it-IT" sz="4400" dirty="0">
                <a:solidFill>
                  <a:schemeClr val="bg1"/>
                </a:solidFill>
                <a:latin typeface="+mj-lt"/>
              </a:rPr>
            </a:br>
            <a:r>
              <a:rPr lang="it-IT" sz="4400" dirty="0">
                <a:solidFill>
                  <a:schemeClr val="bg1"/>
                </a:solidFill>
                <a:effectLst/>
                <a:latin typeface="+mj-lt"/>
              </a:rPr>
              <a:t>Analisi della Comprensibilità dei Tool</a:t>
            </a:r>
            <a:br>
              <a:rPr lang="it-IT" sz="4400" dirty="0">
                <a:solidFill>
                  <a:schemeClr val="bg1"/>
                </a:solidFill>
                <a:latin typeface="+mj-lt"/>
              </a:rPr>
            </a:br>
            <a:r>
              <a:rPr lang="it-IT" sz="4400" dirty="0">
                <a:solidFill>
                  <a:schemeClr val="bg1"/>
                </a:solidFill>
                <a:effectLst/>
                <a:latin typeface="+mj-lt"/>
              </a:rPr>
              <a:t>di Identificazione Automatica</a:t>
            </a:r>
            <a:endParaRPr sz="4400" dirty="0">
              <a:solidFill>
                <a:schemeClr val="bg1"/>
              </a:solidFill>
              <a:latin typeface="+mj-lt"/>
            </a:endParaRPr>
          </a:p>
        </p:txBody>
      </p:sp>
      <p:pic>
        <p:nvPicPr>
          <p:cNvPr id="209" name="image2.png" descr="image2.png"/>
          <p:cNvPicPr>
            <a:picLocks noChangeAspect="1"/>
          </p:cNvPicPr>
          <p:nvPr/>
        </p:nvPicPr>
        <p:blipFill>
          <a:blip r:embed="rId4"/>
          <a:stretch>
            <a:fillRect/>
          </a:stretch>
        </p:blipFill>
        <p:spPr>
          <a:xfrm>
            <a:off x="10250846" y="149169"/>
            <a:ext cx="2208780" cy="1063532"/>
          </a:xfrm>
          <a:prstGeom prst="rect">
            <a:avLst/>
          </a:prstGeom>
          <a:ln w="12700">
            <a:miter lim="400000"/>
          </a:ln>
        </p:spPr>
      </p:pic>
      <p:grpSp>
        <p:nvGrpSpPr>
          <p:cNvPr id="212" name="Raggruppa"/>
          <p:cNvGrpSpPr/>
          <p:nvPr/>
        </p:nvGrpSpPr>
        <p:grpSpPr>
          <a:xfrm>
            <a:off x="602224" y="170717"/>
            <a:ext cx="1020435" cy="1020436"/>
            <a:chOff x="0" y="0"/>
            <a:chExt cx="1020434" cy="1020434"/>
          </a:xfrm>
        </p:grpSpPr>
        <p:sp>
          <p:nvSpPr>
            <p:cNvPr id="210" name="Cerchio"/>
            <p:cNvSpPr/>
            <p:nvPr/>
          </p:nvSpPr>
          <p:spPr>
            <a:xfrm>
              <a:off x="0" y="0"/>
              <a:ext cx="1020435" cy="1020435"/>
            </a:xfrm>
            <a:prstGeom prst="ellipse">
              <a:avLst/>
            </a:prstGeom>
            <a:solidFill>
              <a:srgbClr val="FFFFFF"/>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211" name="image2.tif" descr="image2.tif"/>
            <p:cNvPicPr>
              <a:picLocks noChangeAspect="1"/>
            </p:cNvPicPr>
            <p:nvPr/>
          </p:nvPicPr>
          <p:blipFill>
            <a:blip r:embed="rId5"/>
            <a:stretch>
              <a:fillRect/>
            </a:stretch>
          </p:blipFill>
          <p:spPr>
            <a:xfrm>
              <a:off x="2140" y="2139"/>
              <a:ext cx="1016153" cy="1016154"/>
            </a:xfrm>
            <a:prstGeom prst="rect">
              <a:avLst/>
            </a:prstGeom>
            <a:ln w="12700" cap="flat">
              <a:noFill/>
              <a:miter lim="400000"/>
            </a:ln>
            <a:effectLst/>
          </p:spPr>
        </p:pic>
      </p:grpSp>
      <p:sp>
        <p:nvSpPr>
          <p:cNvPr id="213" name="Nome Cognome Mat.:  xxxxxxxxx"/>
          <p:cNvSpPr txBox="1"/>
          <p:nvPr/>
        </p:nvSpPr>
        <p:spPr>
          <a:xfrm>
            <a:off x="6888740" y="6858268"/>
            <a:ext cx="5537024" cy="995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defTabSz="534190">
              <a:lnSpc>
                <a:spcPct val="100000"/>
              </a:lnSpc>
              <a:spcBef>
                <a:spcPts val="0"/>
              </a:spcBef>
              <a:defRPr sz="2900" b="1">
                <a:solidFill>
                  <a:srgbClr val="FFFFFF"/>
                </a:solidFill>
                <a:latin typeface="+mj-lt"/>
                <a:ea typeface="+mj-ea"/>
                <a:cs typeface="+mj-cs"/>
                <a:sym typeface="Helvetica Neue"/>
              </a:defRPr>
            </a:pPr>
            <a:r>
              <a:rPr lang="it-IT" dirty="0">
                <a:effectLst/>
                <a:latin typeface="+mj-lt"/>
              </a:rPr>
              <a:t>Alfredo Cannavaro</a:t>
            </a:r>
            <a:br>
              <a:rPr dirty="0"/>
            </a:br>
            <a:r>
              <a:rPr lang="it-IT" dirty="0"/>
              <a:t>Matricola: 0512108651</a:t>
            </a:r>
            <a:endParaRPr dirty="0"/>
          </a:p>
        </p:txBody>
      </p:sp>
      <p:grpSp>
        <p:nvGrpSpPr>
          <p:cNvPr id="216" name="Raggruppa"/>
          <p:cNvGrpSpPr/>
          <p:nvPr/>
        </p:nvGrpSpPr>
        <p:grpSpPr>
          <a:xfrm>
            <a:off x="1837439" y="116347"/>
            <a:ext cx="1083420" cy="1129176"/>
            <a:chOff x="0" y="0"/>
            <a:chExt cx="1083419" cy="1129175"/>
          </a:xfrm>
        </p:grpSpPr>
        <p:sp>
          <p:nvSpPr>
            <p:cNvPr id="214" name="Ovale"/>
            <p:cNvSpPr/>
            <p:nvPr/>
          </p:nvSpPr>
          <p:spPr>
            <a:xfrm>
              <a:off x="49466" y="66770"/>
              <a:ext cx="1006820" cy="995634"/>
            </a:xfrm>
            <a:prstGeom prst="ellipse">
              <a:avLst/>
            </a:prstGeom>
            <a:solidFill>
              <a:srgbClr val="FFFFFF"/>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215" name="image1.tif" descr="image1.tif"/>
            <p:cNvPicPr>
              <a:picLocks noChangeAspect="1"/>
            </p:cNvPicPr>
            <p:nvPr/>
          </p:nvPicPr>
          <p:blipFill>
            <a:blip r:embed="rId6"/>
            <a:srcRect l="19293" r="24200" b="37033"/>
            <a:stretch>
              <a:fillRect/>
            </a:stretch>
          </p:blipFill>
          <p:spPr>
            <a:xfrm>
              <a:off x="0" y="0"/>
              <a:ext cx="1083420" cy="1129176"/>
            </a:xfrm>
            <a:prstGeom prst="rect">
              <a:avLst/>
            </a:prstGeom>
            <a:ln w="12700" cap="flat">
              <a:noFill/>
              <a:miter lim="400000"/>
            </a:ln>
            <a:effectLst/>
          </p:spPr>
        </p:pic>
      </p:grpSp>
      <p:sp>
        <p:nvSpPr>
          <p:cNvPr id="217" name="email@studenti.unisa.it…"/>
          <p:cNvSpPr txBox="1"/>
          <p:nvPr/>
        </p:nvSpPr>
        <p:spPr>
          <a:xfrm>
            <a:off x="983157" y="8528014"/>
            <a:ext cx="5283498"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latin typeface="+mj-lt"/>
                <a:ea typeface="+mj-ea"/>
                <a:cs typeface="+mj-cs"/>
                <a:sym typeface="Helvetica Neue"/>
              </a:defRPr>
            </a:pPr>
            <a:r>
              <a:rPr lang="it-IT" dirty="0"/>
              <a:t>a.cannavaro@studenti.unisa.it</a:t>
            </a:r>
          </a:p>
          <a:p>
            <a:pPr defTabSz="587022">
              <a:lnSpc>
                <a:spcPct val="120000"/>
              </a:lnSpc>
              <a:spcBef>
                <a:spcPts val="0"/>
              </a:spcBef>
              <a:defRPr sz="1800" b="1">
                <a:solidFill>
                  <a:srgbClr val="FFFFFF"/>
                </a:solidFill>
                <a:latin typeface="+mj-lt"/>
                <a:ea typeface="+mj-ea"/>
                <a:cs typeface="+mj-cs"/>
                <a:sym typeface="Helvetica Neue"/>
              </a:defRPr>
            </a:pPr>
            <a:r>
              <a:rPr lang="it-IT" dirty="0"/>
              <a:t>https://github.com/AlfCan-dev</a:t>
            </a:r>
          </a:p>
          <a:p>
            <a:pPr defTabSz="587022">
              <a:lnSpc>
                <a:spcPct val="120000"/>
              </a:lnSpc>
              <a:spcBef>
                <a:spcPts val="0"/>
              </a:spcBef>
              <a:defRPr sz="1800" b="1">
                <a:solidFill>
                  <a:srgbClr val="FFFFFF"/>
                </a:solidFill>
                <a:latin typeface="+mj-lt"/>
                <a:ea typeface="+mj-ea"/>
                <a:cs typeface="+mj-cs"/>
                <a:sym typeface="Helvetica Neue"/>
              </a:defRPr>
            </a:pPr>
            <a:r>
              <a:rPr lang="it-IT" dirty="0"/>
              <a:t>https://www.linkedin.com/in/alfredo-cannavaro/</a:t>
            </a:r>
            <a:endParaRPr dirty="0"/>
          </a:p>
        </p:txBody>
      </p:sp>
      <p:pic>
        <p:nvPicPr>
          <p:cNvPr id="218" name="world-wide-web.png" descr="world-wide-web.png"/>
          <p:cNvPicPr>
            <a:picLocks noChangeAspect="1"/>
          </p:cNvPicPr>
          <p:nvPr/>
        </p:nvPicPr>
        <p:blipFill>
          <a:blip r:embed="rId7"/>
          <a:stretch>
            <a:fillRect/>
          </a:stretch>
        </p:blipFill>
        <p:spPr>
          <a:xfrm>
            <a:off x="641852" y="8952151"/>
            <a:ext cx="254001" cy="254001"/>
          </a:xfrm>
          <a:prstGeom prst="rect">
            <a:avLst/>
          </a:prstGeom>
          <a:ln w="12700">
            <a:miter lim="400000"/>
          </a:ln>
        </p:spPr>
      </p:pic>
      <p:pic>
        <p:nvPicPr>
          <p:cNvPr id="219" name="email.png" descr="email.png"/>
          <p:cNvPicPr>
            <a:picLocks noChangeAspect="1"/>
          </p:cNvPicPr>
          <p:nvPr/>
        </p:nvPicPr>
        <p:blipFill>
          <a:blip r:embed="rId8"/>
          <a:stretch>
            <a:fillRect/>
          </a:stretch>
        </p:blipFill>
        <p:spPr>
          <a:xfrm>
            <a:off x="641852" y="8613979"/>
            <a:ext cx="254001" cy="254001"/>
          </a:xfrm>
          <a:prstGeom prst="rect">
            <a:avLst/>
          </a:prstGeom>
          <a:ln w="12700">
            <a:miter lim="400000"/>
          </a:ln>
        </p:spPr>
      </p:pic>
      <p:sp>
        <p:nvSpPr>
          <p:cNvPr id="222" name="Prof. Nome Cognome…"/>
          <p:cNvSpPr txBox="1"/>
          <p:nvPr/>
        </p:nvSpPr>
        <p:spPr>
          <a:xfrm>
            <a:off x="575334" y="6635130"/>
            <a:ext cx="5537024" cy="14414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534190">
              <a:lnSpc>
                <a:spcPct val="100000"/>
              </a:lnSpc>
              <a:spcBef>
                <a:spcPts val="0"/>
              </a:spcBef>
              <a:defRPr sz="2900" b="1">
                <a:solidFill>
                  <a:srgbClr val="FFFFFF"/>
                </a:solidFill>
                <a:latin typeface="+mj-lt"/>
                <a:ea typeface="+mj-ea"/>
                <a:cs typeface="+mj-cs"/>
                <a:sym typeface="Helvetica Neue"/>
              </a:defRPr>
            </a:pPr>
            <a:r>
              <a:rPr lang="it-IT" dirty="0"/>
              <a:t>Prof. Fabio Palomba</a:t>
            </a:r>
          </a:p>
          <a:p>
            <a:pPr defTabSz="534190">
              <a:lnSpc>
                <a:spcPct val="100000"/>
              </a:lnSpc>
              <a:spcBef>
                <a:spcPts val="0"/>
              </a:spcBef>
              <a:defRPr sz="2900" b="1">
                <a:solidFill>
                  <a:srgbClr val="FFFFFF"/>
                </a:solidFill>
                <a:latin typeface="+mj-lt"/>
                <a:ea typeface="+mj-ea"/>
                <a:cs typeface="+mj-cs"/>
                <a:sym typeface="Helvetica Neue"/>
              </a:defRPr>
            </a:pPr>
            <a:r>
              <a:rPr lang="it-IT" dirty="0"/>
              <a:t>Dott. Emanuele Iannone</a:t>
            </a:r>
          </a:p>
          <a:p>
            <a:pPr defTabSz="534190">
              <a:lnSpc>
                <a:spcPct val="100000"/>
              </a:lnSpc>
              <a:spcBef>
                <a:spcPts val="0"/>
              </a:spcBef>
              <a:defRPr sz="2900" b="1">
                <a:solidFill>
                  <a:srgbClr val="FFFFFF"/>
                </a:solidFill>
                <a:latin typeface="+mj-lt"/>
                <a:ea typeface="+mj-ea"/>
                <a:cs typeface="+mj-cs"/>
                <a:sym typeface="Helvetica Neue"/>
              </a:defRPr>
            </a:pPr>
            <a:r>
              <a:rPr lang="it-IT" dirty="0"/>
              <a:t>Dott. Giammaria Giordano</a:t>
            </a:r>
            <a:endParaRPr dirty="0"/>
          </a:p>
        </p:txBody>
      </p:sp>
      <p:sp>
        <p:nvSpPr>
          <p:cNvPr id="223" name="Corso di Laurea (Magistrale) in Informatica"/>
          <p:cNvSpPr txBox="1"/>
          <p:nvPr/>
        </p:nvSpPr>
        <p:spPr>
          <a:xfrm>
            <a:off x="2376032" y="1530558"/>
            <a:ext cx="8252736" cy="387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534190">
              <a:lnSpc>
                <a:spcPct val="100000"/>
              </a:lnSpc>
              <a:spcBef>
                <a:spcPts val="0"/>
              </a:spcBef>
              <a:defRPr sz="1800" b="1">
                <a:solidFill>
                  <a:srgbClr val="FFFFFF"/>
                </a:solidFill>
                <a:latin typeface="+mj-lt"/>
                <a:ea typeface="+mj-ea"/>
                <a:cs typeface="+mj-cs"/>
                <a:sym typeface="Helvetica Neue"/>
              </a:defRPr>
            </a:lvl1pPr>
          </a:lstStyle>
          <a:p>
            <a:r>
              <a:rPr dirty="0"/>
              <a:t>Corso di </a:t>
            </a:r>
            <a:r>
              <a:rPr dirty="0" err="1"/>
              <a:t>Laurea</a:t>
            </a:r>
            <a:r>
              <a:rPr dirty="0"/>
              <a:t> </a:t>
            </a:r>
            <a:r>
              <a:rPr lang="it-IT" dirty="0"/>
              <a:t>Triennale </a:t>
            </a:r>
            <a:r>
              <a:rPr dirty="0"/>
              <a:t>in Informatica</a:t>
            </a:r>
          </a:p>
        </p:txBody>
      </p:sp>
      <p:pic>
        <p:nvPicPr>
          <p:cNvPr id="224" name="linkedin(1).png" descr="linkedin(1).png"/>
          <p:cNvPicPr>
            <a:picLocks noChangeAspect="1"/>
          </p:cNvPicPr>
          <p:nvPr/>
        </p:nvPicPr>
        <p:blipFill>
          <a:blip r:embed="rId9"/>
          <a:stretch>
            <a:fillRect/>
          </a:stretch>
        </p:blipFill>
        <p:spPr>
          <a:xfrm>
            <a:off x="641852" y="9277622"/>
            <a:ext cx="279401" cy="279401"/>
          </a:xfrm>
          <a:prstGeom prst="rect">
            <a:avLst/>
          </a:prstGeom>
          <a:ln w="12700">
            <a:miter lim="400000"/>
          </a:ln>
        </p:spPr>
      </p:pic>
      <p:pic>
        <p:nvPicPr>
          <p:cNvPr id="3" name="Immagine 2">
            <a:extLst>
              <a:ext uri="{FF2B5EF4-FFF2-40B4-BE49-F238E27FC236}">
                <a16:creationId xmlns:a16="http://schemas.microsoft.com/office/drawing/2014/main" id="{F8F906AC-9D3E-D4ED-214D-239255214B0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717183" y="8705149"/>
            <a:ext cx="892132" cy="892132"/>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it-IT" dirty="0"/>
              <a:t>Tipi di Analisi</a:t>
            </a:r>
            <a:endParaRPr dirty="0"/>
          </a:p>
        </p:txBody>
      </p:sp>
      <p:sp>
        <p:nvSpPr>
          <p:cNvPr id="230" name="email@studenti.unisa.it…"/>
          <p:cNvSpPr txBox="1"/>
          <p:nvPr/>
        </p:nvSpPr>
        <p:spPr>
          <a:xfrm>
            <a:off x="983157" y="8528014"/>
            <a:ext cx="5283498" cy="1069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587022">
              <a:lnSpc>
                <a:spcPct val="120000"/>
              </a:lnSpc>
              <a:spcBef>
                <a:spcPts val="0"/>
              </a:spcBef>
              <a:defRPr sz="1800" b="1">
                <a:solidFill>
                  <a:srgbClr val="FFFFFF"/>
                </a:solidFill>
                <a:latin typeface="+mj-lt"/>
                <a:ea typeface="+mj-ea"/>
                <a:cs typeface="+mj-cs"/>
                <a:sym typeface="Helvetica Neue"/>
              </a:defRPr>
            </a:pPr>
            <a:r>
              <a:rPr lang="it-IT" dirty="0"/>
              <a:t>a.cannavaro@studenti.unisa.it</a:t>
            </a:r>
          </a:p>
          <a:p>
            <a:pPr defTabSz="587022">
              <a:lnSpc>
                <a:spcPct val="120000"/>
              </a:lnSpc>
              <a:spcBef>
                <a:spcPts val="0"/>
              </a:spcBef>
              <a:defRPr sz="1800" b="1">
                <a:solidFill>
                  <a:srgbClr val="FFFFFF"/>
                </a:solidFill>
                <a:latin typeface="+mj-lt"/>
                <a:ea typeface="+mj-ea"/>
                <a:cs typeface="+mj-cs"/>
                <a:sym typeface="Helvetica Neue"/>
              </a:defRPr>
            </a:pPr>
            <a:r>
              <a:rPr lang="it-IT" dirty="0"/>
              <a:t>https://github.com/AlfCan-dev</a:t>
            </a:r>
          </a:p>
          <a:p>
            <a:pPr defTabSz="587022">
              <a:lnSpc>
                <a:spcPct val="120000"/>
              </a:lnSpc>
              <a:spcBef>
                <a:spcPts val="0"/>
              </a:spcBef>
              <a:defRPr sz="1800" b="1">
                <a:solidFill>
                  <a:srgbClr val="FFFFFF"/>
                </a:solidFill>
                <a:latin typeface="+mj-lt"/>
                <a:ea typeface="+mj-ea"/>
                <a:cs typeface="+mj-cs"/>
                <a:sym typeface="Helvetica Neue"/>
              </a:defRPr>
            </a:pPr>
            <a:r>
              <a:rPr lang="it-IT" dirty="0"/>
              <a:t>https://www.linkedin.com/in/alfredo-cannavaro/</a:t>
            </a:r>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Titolo Tesi…">
            <a:extLst>
              <a:ext uri="{FF2B5EF4-FFF2-40B4-BE49-F238E27FC236}">
                <a16:creationId xmlns:a16="http://schemas.microsoft.com/office/drawing/2014/main" id="{C7830C6C-7880-ED3A-3D56-ED8488A6F2D9}"/>
              </a:ext>
            </a:extLst>
          </p:cNvPr>
          <p:cNvSpPr txBox="1"/>
          <p:nvPr/>
        </p:nvSpPr>
        <p:spPr>
          <a:xfrm>
            <a:off x="8762017" y="8409003"/>
            <a:ext cx="4242783" cy="1666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r" defTabSz="587022">
              <a:lnSpc>
                <a:spcPct val="120000"/>
              </a:lnSpc>
              <a:spcBef>
                <a:spcPts val="0"/>
              </a:spcBef>
              <a:defRPr sz="1800" b="1">
                <a:solidFill>
                  <a:srgbClr val="FFFFFF"/>
                </a:solidFill>
              </a:defRPr>
            </a:pPr>
            <a:r>
              <a:rPr lang="it-IT" sz="1800" dirty="0">
                <a:solidFill>
                  <a:schemeClr val="bg1"/>
                </a:solidFill>
                <a:effectLst/>
                <a:latin typeface="+mj-lt"/>
              </a:rPr>
              <a:t>Vulnerabilità Software in Android:</a:t>
            </a:r>
            <a:br>
              <a:rPr lang="it-IT" sz="1800" dirty="0">
                <a:solidFill>
                  <a:schemeClr val="bg1"/>
                </a:solidFill>
                <a:latin typeface="+mj-lt"/>
              </a:rPr>
            </a:br>
            <a:r>
              <a:rPr lang="it-IT" sz="1800" dirty="0">
                <a:solidFill>
                  <a:schemeClr val="bg1"/>
                </a:solidFill>
                <a:effectLst/>
                <a:latin typeface="+mj-lt"/>
              </a:rPr>
              <a:t>Analisi della Comprensibilità dei Tool</a:t>
            </a:r>
            <a:br>
              <a:rPr lang="it-IT" sz="1800" dirty="0">
                <a:solidFill>
                  <a:schemeClr val="bg1"/>
                </a:solidFill>
                <a:latin typeface="+mj-lt"/>
              </a:rPr>
            </a:br>
            <a:r>
              <a:rPr lang="it-IT" sz="1800" dirty="0">
                <a:solidFill>
                  <a:schemeClr val="bg1"/>
                </a:solidFill>
                <a:effectLst/>
                <a:latin typeface="+mj-lt"/>
              </a:rPr>
              <a:t>di Identificazione Automatica</a:t>
            </a:r>
          </a:p>
          <a:p>
            <a:pPr algn="r" defTabSz="587022">
              <a:lnSpc>
                <a:spcPct val="120000"/>
              </a:lnSpc>
              <a:spcBef>
                <a:spcPts val="0"/>
              </a:spcBef>
              <a:defRPr sz="1800" b="1">
                <a:solidFill>
                  <a:srgbClr val="FFFFFF"/>
                </a:solidFill>
              </a:defRPr>
            </a:pPr>
            <a:r>
              <a:rPr lang="it-IT" sz="1800" dirty="0">
                <a:effectLst/>
                <a:latin typeface="+mj-lt"/>
              </a:rPr>
              <a:t>Alfredo Cannavaro</a:t>
            </a:r>
            <a:br>
              <a:rPr sz="1400" dirty="0"/>
            </a:br>
            <a:endParaRPr sz="1400" dirty="0"/>
          </a:p>
        </p:txBody>
      </p:sp>
      <p:pic>
        <p:nvPicPr>
          <p:cNvPr id="4" name="Immagine 3">
            <a:extLst>
              <a:ext uri="{FF2B5EF4-FFF2-40B4-BE49-F238E27FC236}">
                <a16:creationId xmlns:a16="http://schemas.microsoft.com/office/drawing/2014/main" id="{D351B0D0-28D8-05F4-31F5-ED1D37D8E195}"/>
              </a:ext>
            </a:extLst>
          </p:cNvPr>
          <p:cNvPicPr>
            <a:picLocks noChangeAspect="1"/>
          </p:cNvPicPr>
          <p:nvPr/>
        </p:nvPicPr>
        <p:blipFill>
          <a:blip r:embed="rId7"/>
          <a:stretch>
            <a:fillRect/>
          </a:stretch>
        </p:blipFill>
        <p:spPr>
          <a:xfrm>
            <a:off x="5817644" y="1922051"/>
            <a:ext cx="1873336" cy="1873336"/>
          </a:xfrm>
          <a:prstGeom prst="rect">
            <a:avLst/>
          </a:prstGeom>
        </p:spPr>
      </p:pic>
      <p:pic>
        <p:nvPicPr>
          <p:cNvPr id="6" name="Immagine 5">
            <a:extLst>
              <a:ext uri="{FF2B5EF4-FFF2-40B4-BE49-F238E27FC236}">
                <a16:creationId xmlns:a16="http://schemas.microsoft.com/office/drawing/2014/main" id="{2789AC59-C504-98E5-5773-54FF22633F34}"/>
              </a:ext>
            </a:extLst>
          </p:cNvPr>
          <p:cNvPicPr>
            <a:picLocks noChangeAspect="1"/>
          </p:cNvPicPr>
          <p:nvPr/>
        </p:nvPicPr>
        <p:blipFill>
          <a:blip r:embed="rId8"/>
          <a:stretch>
            <a:fillRect/>
          </a:stretch>
        </p:blipFill>
        <p:spPr>
          <a:xfrm>
            <a:off x="9383333" y="6248306"/>
            <a:ext cx="1085624" cy="1085624"/>
          </a:xfrm>
          <a:prstGeom prst="rect">
            <a:avLst/>
          </a:prstGeom>
        </p:spPr>
      </p:pic>
      <p:cxnSp>
        <p:nvCxnSpPr>
          <p:cNvPr id="8" name="Connettore diritto 7">
            <a:extLst>
              <a:ext uri="{FF2B5EF4-FFF2-40B4-BE49-F238E27FC236}">
                <a16:creationId xmlns:a16="http://schemas.microsoft.com/office/drawing/2014/main" id="{B1CA329C-9D28-FC29-72E7-572195CA0C24}"/>
              </a:ext>
            </a:extLst>
          </p:cNvPr>
          <p:cNvCxnSpPr>
            <a:cxnSpLocks/>
          </p:cNvCxnSpPr>
          <p:nvPr/>
        </p:nvCxnSpPr>
        <p:spPr>
          <a:xfrm>
            <a:off x="6382011" y="5260932"/>
            <a:ext cx="3544134" cy="0"/>
          </a:xfrm>
          <a:prstGeom prst="line">
            <a:avLst/>
          </a:prstGeom>
          <a:noFill/>
          <a:ln w="25400"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10" name="Connettore diritto 9">
            <a:extLst>
              <a:ext uri="{FF2B5EF4-FFF2-40B4-BE49-F238E27FC236}">
                <a16:creationId xmlns:a16="http://schemas.microsoft.com/office/drawing/2014/main" id="{F0FF13C5-3C74-3F62-D964-DBFD80D3C5B3}"/>
              </a:ext>
            </a:extLst>
          </p:cNvPr>
          <p:cNvCxnSpPr/>
          <p:nvPr/>
        </p:nvCxnSpPr>
        <p:spPr>
          <a:xfrm>
            <a:off x="6382011" y="3795387"/>
            <a:ext cx="0" cy="1465545"/>
          </a:xfrm>
          <a:prstGeom prst="line">
            <a:avLst/>
          </a:prstGeom>
          <a:noFill/>
          <a:ln w="25400"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23" name="Connettore 2 22">
            <a:extLst>
              <a:ext uri="{FF2B5EF4-FFF2-40B4-BE49-F238E27FC236}">
                <a16:creationId xmlns:a16="http://schemas.microsoft.com/office/drawing/2014/main" id="{CA1C432E-06E1-D917-F9A1-808D3DFCED35}"/>
              </a:ext>
            </a:extLst>
          </p:cNvPr>
          <p:cNvCxnSpPr>
            <a:cxnSpLocks/>
          </p:cNvCxnSpPr>
          <p:nvPr/>
        </p:nvCxnSpPr>
        <p:spPr>
          <a:xfrm>
            <a:off x="9926145" y="5260932"/>
            <a:ext cx="0" cy="851769"/>
          </a:xfrm>
          <a:prstGeom prst="straightConnector1">
            <a:avLst/>
          </a:prstGeom>
          <a:noFill/>
          <a:ln w="25400" cap="flat">
            <a:solidFill>
              <a:schemeClr val="bg1"/>
            </a:solidFill>
            <a:prstDash val="solid"/>
            <a:round/>
            <a:tailEnd type="triangle"/>
          </a:ln>
          <a:effectLst/>
          <a:sp3d/>
        </p:spPr>
        <p:style>
          <a:lnRef idx="0">
            <a:scrgbClr r="0" g="0" b="0"/>
          </a:lnRef>
          <a:fillRef idx="0">
            <a:scrgbClr r="0" g="0" b="0"/>
          </a:fillRef>
          <a:effectRef idx="0">
            <a:scrgbClr r="0" g="0" b="0"/>
          </a:effectRef>
          <a:fontRef idx="none"/>
        </p:style>
      </p:cxnSp>
      <p:sp>
        <p:nvSpPr>
          <p:cNvPr id="28" name="CasellaDiTesto 27">
            <a:extLst>
              <a:ext uri="{FF2B5EF4-FFF2-40B4-BE49-F238E27FC236}">
                <a16:creationId xmlns:a16="http://schemas.microsoft.com/office/drawing/2014/main" id="{5D27A3BD-2322-351B-38C0-D242307AAA0C}"/>
              </a:ext>
            </a:extLst>
          </p:cNvPr>
          <p:cNvSpPr txBox="1"/>
          <p:nvPr/>
        </p:nvSpPr>
        <p:spPr>
          <a:xfrm>
            <a:off x="8450722" y="6919684"/>
            <a:ext cx="2950847" cy="928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it-IT" sz="3000" b="0" i="0" u="none" strike="noStrike" cap="none" spc="0" normalizeH="0" baseline="0" dirty="0">
                <a:ln>
                  <a:noFill/>
                </a:ln>
                <a:solidFill>
                  <a:schemeClr val="bg1"/>
                </a:solidFill>
                <a:effectLst/>
                <a:uFillTx/>
                <a:latin typeface="+mj-lt"/>
                <a:ea typeface="Helvetica"/>
                <a:cs typeface="Helvetica"/>
                <a:sym typeface="Helvetica"/>
              </a:rPr>
              <a:t>Analisi dinamica</a:t>
            </a:r>
          </a:p>
        </p:txBody>
      </p:sp>
      <p:sp>
        <p:nvSpPr>
          <p:cNvPr id="5" name="CasellaDiTesto 4">
            <a:extLst>
              <a:ext uri="{FF2B5EF4-FFF2-40B4-BE49-F238E27FC236}">
                <a16:creationId xmlns:a16="http://schemas.microsoft.com/office/drawing/2014/main" id="{807F6510-1276-6253-7EEA-2331FD893640}"/>
              </a:ext>
            </a:extLst>
          </p:cNvPr>
          <p:cNvSpPr txBox="1"/>
          <p:nvPr/>
        </p:nvSpPr>
        <p:spPr>
          <a:xfrm>
            <a:off x="1754689" y="5973596"/>
            <a:ext cx="5185775" cy="17594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lang="it-IT" dirty="0">
                <a:solidFill>
                  <a:schemeClr val="bg1"/>
                </a:solidFill>
                <a:effectLst/>
                <a:latin typeface="+mj-lt"/>
              </a:rPr>
              <a:t>Analizza un file sospetto eseguendolo in un ambiente controllato</a:t>
            </a:r>
            <a:endParaRPr kumimoji="0" lang="it-IT" sz="3000" b="0" i="0" u="none" strike="noStrike" cap="none" spc="0" normalizeH="0" baseline="0" dirty="0">
              <a:ln>
                <a:noFill/>
              </a:ln>
              <a:solidFill>
                <a:schemeClr val="bg1"/>
              </a:solidFill>
              <a:effectLst/>
              <a:uFillTx/>
              <a:latin typeface="+mj-lt"/>
              <a:ea typeface="Helvetica"/>
              <a:cs typeface="Helvetica"/>
              <a:sym typeface="Helvetica"/>
            </a:endParaRPr>
          </a:p>
        </p:txBody>
      </p:sp>
    </p:spTree>
    <p:extLst>
      <p:ext uri="{BB962C8B-B14F-4D97-AF65-F5344CB8AC3E}">
        <p14:creationId xmlns:p14="http://schemas.microsoft.com/office/powerpoint/2010/main" val="116668089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it-IT" dirty="0"/>
              <a:t>Obiettivo</a:t>
            </a:r>
            <a:endParaRPr dirty="0"/>
          </a:p>
        </p:txBody>
      </p:sp>
      <p:sp>
        <p:nvSpPr>
          <p:cNvPr id="230" name="email@studenti.unisa.it…"/>
          <p:cNvSpPr txBox="1"/>
          <p:nvPr/>
        </p:nvSpPr>
        <p:spPr>
          <a:xfrm>
            <a:off x="983157" y="8528014"/>
            <a:ext cx="5283498"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latin typeface="+mj-lt"/>
                <a:ea typeface="+mj-ea"/>
                <a:cs typeface="+mj-cs"/>
                <a:sym typeface="Helvetica Neue"/>
              </a:defRPr>
            </a:pPr>
            <a:r>
              <a:rPr lang="it-IT" dirty="0"/>
              <a:t>a.cannavaro@studenti.unisa.it</a:t>
            </a:r>
          </a:p>
          <a:p>
            <a:pPr defTabSz="587022">
              <a:lnSpc>
                <a:spcPct val="120000"/>
              </a:lnSpc>
              <a:spcBef>
                <a:spcPts val="0"/>
              </a:spcBef>
              <a:defRPr sz="1800" b="1">
                <a:solidFill>
                  <a:srgbClr val="FFFFFF"/>
                </a:solidFill>
                <a:latin typeface="+mj-lt"/>
                <a:ea typeface="+mj-ea"/>
                <a:cs typeface="+mj-cs"/>
                <a:sym typeface="Helvetica Neue"/>
              </a:defRPr>
            </a:pPr>
            <a:r>
              <a:rPr lang="it-IT" dirty="0"/>
              <a:t>https://github.com/AlfCan-dev</a:t>
            </a:r>
          </a:p>
          <a:p>
            <a:pPr defTabSz="587022">
              <a:lnSpc>
                <a:spcPct val="120000"/>
              </a:lnSpc>
              <a:spcBef>
                <a:spcPts val="0"/>
              </a:spcBef>
              <a:defRPr sz="1800" b="1">
                <a:solidFill>
                  <a:srgbClr val="FFFFFF"/>
                </a:solidFill>
                <a:latin typeface="+mj-lt"/>
                <a:ea typeface="+mj-ea"/>
                <a:cs typeface="+mj-cs"/>
                <a:sym typeface="Helvetica Neue"/>
              </a:defRPr>
            </a:pPr>
            <a:r>
              <a:rPr lang="it-IT" dirty="0"/>
              <a:t>https://www.linkedin.com/in/alfredo-cannavaro/</a:t>
            </a:r>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Titolo Tesi…">
            <a:extLst>
              <a:ext uri="{FF2B5EF4-FFF2-40B4-BE49-F238E27FC236}">
                <a16:creationId xmlns:a16="http://schemas.microsoft.com/office/drawing/2014/main" id="{C7830C6C-7880-ED3A-3D56-ED8488A6F2D9}"/>
              </a:ext>
            </a:extLst>
          </p:cNvPr>
          <p:cNvSpPr txBox="1"/>
          <p:nvPr/>
        </p:nvSpPr>
        <p:spPr>
          <a:xfrm>
            <a:off x="8762017" y="8409003"/>
            <a:ext cx="4242783" cy="1666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r" defTabSz="587022">
              <a:lnSpc>
                <a:spcPct val="120000"/>
              </a:lnSpc>
              <a:spcBef>
                <a:spcPts val="0"/>
              </a:spcBef>
              <a:defRPr sz="1800" b="1">
                <a:solidFill>
                  <a:srgbClr val="FFFFFF"/>
                </a:solidFill>
              </a:defRPr>
            </a:pPr>
            <a:r>
              <a:rPr lang="it-IT" sz="1800" dirty="0">
                <a:solidFill>
                  <a:schemeClr val="bg1"/>
                </a:solidFill>
                <a:effectLst/>
                <a:latin typeface="+mj-lt"/>
              </a:rPr>
              <a:t>Vulnerabilità Software in Android:</a:t>
            </a:r>
            <a:br>
              <a:rPr lang="it-IT" sz="1800" dirty="0">
                <a:solidFill>
                  <a:schemeClr val="bg1"/>
                </a:solidFill>
                <a:latin typeface="+mj-lt"/>
              </a:rPr>
            </a:br>
            <a:r>
              <a:rPr lang="it-IT" sz="1800" dirty="0">
                <a:solidFill>
                  <a:schemeClr val="bg1"/>
                </a:solidFill>
                <a:effectLst/>
                <a:latin typeface="+mj-lt"/>
              </a:rPr>
              <a:t>Analisi della Comprensibilità dei Tool</a:t>
            </a:r>
            <a:br>
              <a:rPr lang="it-IT" sz="1800" dirty="0">
                <a:solidFill>
                  <a:schemeClr val="bg1"/>
                </a:solidFill>
                <a:latin typeface="+mj-lt"/>
              </a:rPr>
            </a:br>
            <a:r>
              <a:rPr lang="it-IT" sz="1800" dirty="0">
                <a:solidFill>
                  <a:schemeClr val="bg1"/>
                </a:solidFill>
                <a:effectLst/>
                <a:latin typeface="+mj-lt"/>
              </a:rPr>
              <a:t>di Identificazione Automatica</a:t>
            </a:r>
          </a:p>
          <a:p>
            <a:pPr algn="r" defTabSz="587022">
              <a:lnSpc>
                <a:spcPct val="120000"/>
              </a:lnSpc>
              <a:spcBef>
                <a:spcPts val="0"/>
              </a:spcBef>
              <a:defRPr sz="1800" b="1">
                <a:solidFill>
                  <a:srgbClr val="FFFFFF"/>
                </a:solidFill>
              </a:defRPr>
            </a:pPr>
            <a:r>
              <a:rPr lang="it-IT" sz="1800" dirty="0">
                <a:effectLst/>
                <a:latin typeface="+mj-lt"/>
              </a:rPr>
              <a:t>Alfredo Cannavaro</a:t>
            </a:r>
            <a:br>
              <a:rPr sz="1400" dirty="0"/>
            </a:br>
            <a:endParaRPr sz="1400" dirty="0"/>
          </a:p>
        </p:txBody>
      </p:sp>
      <p:pic>
        <p:nvPicPr>
          <p:cNvPr id="4" name="Immagine 3">
            <a:extLst>
              <a:ext uri="{FF2B5EF4-FFF2-40B4-BE49-F238E27FC236}">
                <a16:creationId xmlns:a16="http://schemas.microsoft.com/office/drawing/2014/main" id="{D351B0D0-28D8-05F4-31F5-ED1D37D8E195}"/>
              </a:ext>
            </a:extLst>
          </p:cNvPr>
          <p:cNvPicPr>
            <a:picLocks noChangeAspect="1"/>
          </p:cNvPicPr>
          <p:nvPr/>
        </p:nvPicPr>
        <p:blipFill>
          <a:blip r:embed="rId7"/>
          <a:stretch>
            <a:fillRect/>
          </a:stretch>
        </p:blipFill>
        <p:spPr>
          <a:xfrm>
            <a:off x="10414590" y="1604253"/>
            <a:ext cx="1535313" cy="1535313"/>
          </a:xfrm>
          <a:prstGeom prst="rect">
            <a:avLst/>
          </a:prstGeom>
        </p:spPr>
      </p:pic>
      <p:sp>
        <p:nvSpPr>
          <p:cNvPr id="3" name="CasellaDiTesto 2">
            <a:extLst>
              <a:ext uri="{FF2B5EF4-FFF2-40B4-BE49-F238E27FC236}">
                <a16:creationId xmlns:a16="http://schemas.microsoft.com/office/drawing/2014/main" id="{641C01C2-96A5-6012-6DE5-8CDECBA60B97}"/>
              </a:ext>
            </a:extLst>
          </p:cNvPr>
          <p:cNvSpPr txBox="1"/>
          <p:nvPr/>
        </p:nvSpPr>
        <p:spPr>
          <a:xfrm>
            <a:off x="1389500" y="1548416"/>
            <a:ext cx="5787025" cy="2585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buFont typeface="Arial" panose="020B0604020202020204" pitchFamily="34" charset="0"/>
              <a:buChar char="•"/>
            </a:pPr>
            <a:r>
              <a:rPr lang="it-IT" dirty="0">
                <a:solidFill>
                  <a:schemeClr val="bg1"/>
                </a:solidFill>
                <a:latin typeface="+mj-lt"/>
              </a:rPr>
              <a:t>E</a:t>
            </a:r>
            <a:r>
              <a:rPr lang="it-IT" dirty="0">
                <a:solidFill>
                  <a:schemeClr val="bg1"/>
                </a:solidFill>
                <a:effectLst/>
                <a:latin typeface="+mj-lt"/>
              </a:rPr>
              <a:t>spandere la conoscenza sui tool di analisi di vulnerabilità</a:t>
            </a:r>
          </a:p>
          <a:p>
            <a:pPr marL="457200" indent="-457200">
              <a:buFont typeface="Arial" panose="020B0604020202020204" pitchFamily="34" charset="0"/>
              <a:buChar char="•"/>
            </a:pPr>
            <a:r>
              <a:rPr lang="it-IT" dirty="0">
                <a:solidFill>
                  <a:schemeClr val="bg1"/>
                </a:solidFill>
                <a:effectLst/>
                <a:latin typeface="+mj-lt"/>
              </a:rPr>
              <a:t> Approfondimenti sulla comprensibilità dell’output</a:t>
            </a:r>
            <a:endParaRPr kumimoji="0" lang="it-IT" sz="3000" b="0" i="0" u="none" strike="noStrike" cap="none" spc="0" normalizeH="0" baseline="0" dirty="0">
              <a:ln>
                <a:noFill/>
              </a:ln>
              <a:solidFill>
                <a:schemeClr val="bg1"/>
              </a:solidFill>
              <a:effectLst/>
              <a:uFillTx/>
              <a:latin typeface="+mj-lt"/>
              <a:ea typeface="Helvetica"/>
              <a:cs typeface="Helvetica"/>
              <a:sym typeface="Helvetica"/>
            </a:endParaRPr>
          </a:p>
        </p:txBody>
      </p:sp>
      <p:sp>
        <p:nvSpPr>
          <p:cNvPr id="7" name="CasellaDiTesto 6">
            <a:extLst>
              <a:ext uri="{FF2B5EF4-FFF2-40B4-BE49-F238E27FC236}">
                <a16:creationId xmlns:a16="http://schemas.microsoft.com/office/drawing/2014/main" id="{297CCF8B-DC87-E530-D5B8-170DDD7D9F30}"/>
              </a:ext>
            </a:extLst>
          </p:cNvPr>
          <p:cNvSpPr txBox="1"/>
          <p:nvPr/>
        </p:nvSpPr>
        <p:spPr>
          <a:xfrm>
            <a:off x="6890783" y="4034154"/>
            <a:ext cx="4858632"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it-IT" sz="3000" b="1" i="0" u="none" strike="noStrike" cap="none" spc="0" normalizeH="0" baseline="0" dirty="0">
                <a:ln>
                  <a:noFill/>
                </a:ln>
                <a:solidFill>
                  <a:schemeClr val="bg1"/>
                </a:solidFill>
                <a:effectLst/>
                <a:uFillTx/>
                <a:latin typeface="+mj-lt"/>
                <a:ea typeface="Helvetica"/>
                <a:cs typeface="Helvetica"/>
                <a:sym typeface="Helvetica"/>
              </a:rPr>
              <a:t>Parametri presi in esame</a:t>
            </a:r>
            <a:r>
              <a:rPr lang="it-IT" dirty="0">
                <a:solidFill>
                  <a:schemeClr val="bg1"/>
                </a:solidFill>
                <a:latin typeface="+mj-lt"/>
              </a:rPr>
              <a:t>:</a:t>
            </a:r>
            <a:endParaRPr kumimoji="0" lang="it-IT" sz="3000" b="0" i="0" u="none" strike="noStrike" cap="none" spc="0" normalizeH="0" baseline="0" dirty="0">
              <a:ln>
                <a:noFill/>
              </a:ln>
              <a:solidFill>
                <a:schemeClr val="bg1"/>
              </a:solidFill>
              <a:effectLst/>
              <a:uFillTx/>
              <a:latin typeface="+mj-lt"/>
              <a:ea typeface="Helvetica"/>
              <a:cs typeface="Helvetica"/>
              <a:sym typeface="Helvetica"/>
            </a:endParaRPr>
          </a:p>
          <a:p>
            <a:pPr marL="0" marR="0" indent="0" algn="l" defTabSz="1733930" rtl="0" fontAlgn="auto" latinLnBrk="0" hangingPunct="0">
              <a:lnSpc>
                <a:spcPct val="90000"/>
              </a:lnSpc>
              <a:spcBef>
                <a:spcPts val="3200"/>
              </a:spcBef>
              <a:spcAft>
                <a:spcPts val="0"/>
              </a:spcAft>
              <a:buClrTx/>
              <a:buSzTx/>
              <a:buFontTx/>
              <a:buNone/>
              <a:tabLst/>
            </a:pPr>
            <a:endParaRPr kumimoji="0" lang="it-IT" sz="3000" b="0" i="0" u="none" strike="noStrike" cap="none" spc="0" normalizeH="0" baseline="0" dirty="0">
              <a:ln>
                <a:noFill/>
              </a:ln>
              <a:solidFill>
                <a:srgbClr val="000000"/>
              </a:solidFill>
              <a:effectLst/>
              <a:uFillTx/>
              <a:latin typeface="Helvetica"/>
              <a:ea typeface="Helvetica"/>
              <a:cs typeface="Helvetica"/>
              <a:sym typeface="Helvetica"/>
            </a:endParaRPr>
          </a:p>
        </p:txBody>
      </p:sp>
      <p:sp>
        <p:nvSpPr>
          <p:cNvPr id="9" name="CasellaDiTesto 8">
            <a:extLst>
              <a:ext uri="{FF2B5EF4-FFF2-40B4-BE49-F238E27FC236}">
                <a16:creationId xmlns:a16="http://schemas.microsoft.com/office/drawing/2014/main" id="{8B686AE7-FDA7-D79C-7168-25FC0912210A}"/>
              </a:ext>
            </a:extLst>
          </p:cNvPr>
          <p:cNvSpPr txBox="1"/>
          <p:nvPr/>
        </p:nvSpPr>
        <p:spPr>
          <a:xfrm>
            <a:off x="6544464" y="5028327"/>
            <a:ext cx="5632297" cy="29956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buFont typeface="Arial" panose="020B0604020202020204" pitchFamily="34" charset="0"/>
              <a:buChar char="•"/>
            </a:pPr>
            <a:r>
              <a:rPr lang="it-IT" dirty="0">
                <a:solidFill>
                  <a:schemeClr val="bg1"/>
                </a:solidFill>
                <a:latin typeface="+mj-lt"/>
              </a:rPr>
              <a:t>N</a:t>
            </a:r>
            <a:r>
              <a:rPr lang="it-IT" dirty="0">
                <a:solidFill>
                  <a:schemeClr val="bg1"/>
                </a:solidFill>
                <a:effectLst/>
                <a:latin typeface="+mj-lt"/>
              </a:rPr>
              <a:t>umero di vulnerabilità trovate dai tool</a:t>
            </a:r>
            <a:endParaRPr lang="it-IT" dirty="0">
              <a:solidFill>
                <a:schemeClr val="bg1"/>
              </a:solidFill>
              <a:latin typeface="+mj-lt"/>
            </a:endParaRPr>
          </a:p>
          <a:p>
            <a:pPr marL="457200" indent="-457200">
              <a:buFont typeface="Arial" panose="020B0604020202020204" pitchFamily="34" charset="0"/>
              <a:buChar char="•"/>
            </a:pPr>
            <a:r>
              <a:rPr lang="it-IT" dirty="0">
                <a:solidFill>
                  <a:schemeClr val="bg1"/>
                </a:solidFill>
                <a:latin typeface="+mj-lt"/>
              </a:rPr>
              <a:t>V</a:t>
            </a:r>
            <a:r>
              <a:rPr lang="it-IT" dirty="0">
                <a:solidFill>
                  <a:schemeClr val="bg1"/>
                </a:solidFill>
                <a:effectLst/>
                <a:latin typeface="+mj-lt"/>
              </a:rPr>
              <a:t>ulnerabilità più comune</a:t>
            </a:r>
          </a:p>
          <a:p>
            <a:pPr marL="457200" indent="-457200">
              <a:buFont typeface="Arial" panose="020B0604020202020204" pitchFamily="34" charset="0"/>
              <a:buChar char="•"/>
            </a:pPr>
            <a:r>
              <a:rPr lang="it-IT" dirty="0">
                <a:solidFill>
                  <a:schemeClr val="bg1"/>
                </a:solidFill>
                <a:latin typeface="+mj-lt"/>
              </a:rPr>
              <a:t>E</a:t>
            </a:r>
            <a:r>
              <a:rPr lang="it-IT" dirty="0">
                <a:solidFill>
                  <a:schemeClr val="bg1"/>
                </a:solidFill>
                <a:effectLst/>
                <a:latin typeface="+mj-lt"/>
              </a:rPr>
              <a:t>ccezioni generate</a:t>
            </a:r>
          </a:p>
        </p:txBody>
      </p:sp>
      <p:pic>
        <p:nvPicPr>
          <p:cNvPr id="17" name="Immagine 16">
            <a:extLst>
              <a:ext uri="{FF2B5EF4-FFF2-40B4-BE49-F238E27FC236}">
                <a16:creationId xmlns:a16="http://schemas.microsoft.com/office/drawing/2014/main" id="{5AD0DA1A-12BB-83A9-96D1-21FAA2BAB33B}"/>
              </a:ext>
            </a:extLst>
          </p:cNvPr>
          <p:cNvPicPr>
            <a:picLocks noChangeAspect="1"/>
          </p:cNvPicPr>
          <p:nvPr/>
        </p:nvPicPr>
        <p:blipFill>
          <a:blip r:embed="rId8"/>
          <a:stretch>
            <a:fillRect/>
          </a:stretch>
        </p:blipFill>
        <p:spPr>
          <a:xfrm>
            <a:off x="2654300" y="5028327"/>
            <a:ext cx="2286873" cy="2286873"/>
          </a:xfrm>
          <a:prstGeom prst="rect">
            <a:avLst/>
          </a:prstGeom>
        </p:spPr>
      </p:pic>
    </p:spTree>
    <p:extLst>
      <p:ext uri="{BB962C8B-B14F-4D97-AF65-F5344CB8AC3E}">
        <p14:creationId xmlns:p14="http://schemas.microsoft.com/office/powerpoint/2010/main" val="254674157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it-IT" dirty="0"/>
              <a:t>Metodologia</a:t>
            </a:r>
            <a:endParaRPr dirty="0"/>
          </a:p>
        </p:txBody>
      </p:sp>
      <p:sp>
        <p:nvSpPr>
          <p:cNvPr id="230" name="email@studenti.unisa.it…"/>
          <p:cNvSpPr txBox="1"/>
          <p:nvPr/>
        </p:nvSpPr>
        <p:spPr>
          <a:xfrm>
            <a:off x="983157" y="8528014"/>
            <a:ext cx="5283498" cy="1069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587022">
              <a:lnSpc>
                <a:spcPct val="120000"/>
              </a:lnSpc>
              <a:spcBef>
                <a:spcPts val="0"/>
              </a:spcBef>
              <a:defRPr sz="1800" b="1">
                <a:solidFill>
                  <a:srgbClr val="FFFFFF"/>
                </a:solidFill>
                <a:latin typeface="+mj-lt"/>
                <a:ea typeface="+mj-ea"/>
                <a:cs typeface="+mj-cs"/>
                <a:sym typeface="Helvetica Neue"/>
              </a:defRPr>
            </a:pPr>
            <a:r>
              <a:rPr lang="it-IT" dirty="0"/>
              <a:t>a.cannavaro@studenti.unisa.it</a:t>
            </a:r>
          </a:p>
          <a:p>
            <a:pPr defTabSz="587022">
              <a:lnSpc>
                <a:spcPct val="120000"/>
              </a:lnSpc>
              <a:spcBef>
                <a:spcPts val="0"/>
              </a:spcBef>
              <a:defRPr sz="1800" b="1">
                <a:solidFill>
                  <a:srgbClr val="FFFFFF"/>
                </a:solidFill>
                <a:latin typeface="+mj-lt"/>
                <a:ea typeface="+mj-ea"/>
                <a:cs typeface="+mj-cs"/>
                <a:sym typeface="Helvetica Neue"/>
              </a:defRPr>
            </a:pPr>
            <a:r>
              <a:rPr lang="it-IT" dirty="0"/>
              <a:t>https://github.com/AlfCan-dev</a:t>
            </a:r>
          </a:p>
          <a:p>
            <a:pPr defTabSz="587022">
              <a:lnSpc>
                <a:spcPct val="120000"/>
              </a:lnSpc>
              <a:spcBef>
                <a:spcPts val="0"/>
              </a:spcBef>
              <a:defRPr sz="1800" b="1">
                <a:solidFill>
                  <a:srgbClr val="FFFFFF"/>
                </a:solidFill>
                <a:latin typeface="+mj-lt"/>
                <a:ea typeface="+mj-ea"/>
                <a:cs typeface="+mj-cs"/>
                <a:sym typeface="Helvetica Neue"/>
              </a:defRPr>
            </a:pPr>
            <a:r>
              <a:rPr lang="it-IT" dirty="0"/>
              <a:t>https://www.linkedin.com/in/alfredo-cannavaro/</a:t>
            </a:r>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Titolo Tesi…">
            <a:extLst>
              <a:ext uri="{FF2B5EF4-FFF2-40B4-BE49-F238E27FC236}">
                <a16:creationId xmlns:a16="http://schemas.microsoft.com/office/drawing/2014/main" id="{C7830C6C-7880-ED3A-3D56-ED8488A6F2D9}"/>
              </a:ext>
            </a:extLst>
          </p:cNvPr>
          <p:cNvSpPr txBox="1"/>
          <p:nvPr/>
        </p:nvSpPr>
        <p:spPr>
          <a:xfrm>
            <a:off x="8762017" y="8409003"/>
            <a:ext cx="4242783" cy="1666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r" defTabSz="587022">
              <a:lnSpc>
                <a:spcPct val="120000"/>
              </a:lnSpc>
              <a:spcBef>
                <a:spcPts val="0"/>
              </a:spcBef>
              <a:defRPr sz="1800" b="1">
                <a:solidFill>
                  <a:srgbClr val="FFFFFF"/>
                </a:solidFill>
              </a:defRPr>
            </a:pPr>
            <a:r>
              <a:rPr lang="it-IT" sz="1800" dirty="0">
                <a:solidFill>
                  <a:schemeClr val="bg1"/>
                </a:solidFill>
                <a:effectLst/>
                <a:latin typeface="+mj-lt"/>
              </a:rPr>
              <a:t>Vulnerabilità Software in Android:</a:t>
            </a:r>
            <a:br>
              <a:rPr lang="it-IT" sz="1800" dirty="0">
                <a:solidFill>
                  <a:schemeClr val="bg1"/>
                </a:solidFill>
                <a:latin typeface="+mj-lt"/>
              </a:rPr>
            </a:br>
            <a:r>
              <a:rPr lang="it-IT" sz="1800" dirty="0">
                <a:solidFill>
                  <a:schemeClr val="bg1"/>
                </a:solidFill>
                <a:effectLst/>
                <a:latin typeface="+mj-lt"/>
              </a:rPr>
              <a:t>Analisi della Comprensibilità dei Tool</a:t>
            </a:r>
            <a:br>
              <a:rPr lang="it-IT" sz="1800" dirty="0">
                <a:solidFill>
                  <a:schemeClr val="bg1"/>
                </a:solidFill>
                <a:latin typeface="+mj-lt"/>
              </a:rPr>
            </a:br>
            <a:r>
              <a:rPr lang="it-IT" sz="1800" dirty="0">
                <a:solidFill>
                  <a:schemeClr val="bg1"/>
                </a:solidFill>
                <a:effectLst/>
                <a:latin typeface="+mj-lt"/>
              </a:rPr>
              <a:t>di Identificazione Automatica</a:t>
            </a:r>
          </a:p>
          <a:p>
            <a:pPr algn="r" defTabSz="587022">
              <a:lnSpc>
                <a:spcPct val="120000"/>
              </a:lnSpc>
              <a:spcBef>
                <a:spcPts val="0"/>
              </a:spcBef>
              <a:defRPr sz="1800" b="1">
                <a:solidFill>
                  <a:srgbClr val="FFFFFF"/>
                </a:solidFill>
              </a:defRPr>
            </a:pPr>
            <a:r>
              <a:rPr lang="it-IT" sz="1800" dirty="0">
                <a:effectLst/>
                <a:latin typeface="+mj-lt"/>
              </a:rPr>
              <a:t>Alfredo Cannavaro</a:t>
            </a:r>
            <a:br>
              <a:rPr sz="1400" dirty="0"/>
            </a:br>
            <a:endParaRPr sz="1400" dirty="0"/>
          </a:p>
        </p:txBody>
      </p:sp>
      <p:sp>
        <p:nvSpPr>
          <p:cNvPr id="3" name="CasellaDiTesto 2">
            <a:extLst>
              <a:ext uri="{FF2B5EF4-FFF2-40B4-BE49-F238E27FC236}">
                <a16:creationId xmlns:a16="http://schemas.microsoft.com/office/drawing/2014/main" id="{641C01C2-96A5-6012-6DE5-8CDECBA60B97}"/>
              </a:ext>
            </a:extLst>
          </p:cNvPr>
          <p:cNvSpPr txBox="1"/>
          <p:nvPr/>
        </p:nvSpPr>
        <p:spPr>
          <a:xfrm>
            <a:off x="1309845" y="1628324"/>
            <a:ext cx="5787025" cy="928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it-IT" b="1" dirty="0">
                <a:solidFill>
                  <a:schemeClr val="bg1"/>
                </a:solidFill>
                <a:latin typeface="+mj-lt"/>
              </a:rPr>
              <a:t>Selezione dei tool</a:t>
            </a:r>
            <a:endParaRPr kumimoji="0" lang="it-IT" sz="3000" b="1" i="0" u="none" strike="noStrike" cap="none" spc="0" normalizeH="0" baseline="0" dirty="0">
              <a:ln>
                <a:noFill/>
              </a:ln>
              <a:solidFill>
                <a:schemeClr val="bg1"/>
              </a:solidFill>
              <a:effectLst/>
              <a:uFillTx/>
              <a:latin typeface="+mj-lt"/>
              <a:ea typeface="Helvetica"/>
              <a:cs typeface="Helvetica"/>
              <a:sym typeface="Helvetica"/>
            </a:endParaRPr>
          </a:p>
        </p:txBody>
      </p:sp>
      <p:sp>
        <p:nvSpPr>
          <p:cNvPr id="8" name="CasellaDiTesto 7">
            <a:extLst>
              <a:ext uri="{FF2B5EF4-FFF2-40B4-BE49-F238E27FC236}">
                <a16:creationId xmlns:a16="http://schemas.microsoft.com/office/drawing/2014/main" id="{70019329-06F9-5870-9278-2E893EBE7A47}"/>
              </a:ext>
            </a:extLst>
          </p:cNvPr>
          <p:cNvSpPr txBox="1"/>
          <p:nvPr/>
        </p:nvSpPr>
        <p:spPr>
          <a:xfrm>
            <a:off x="1309845" y="2616289"/>
            <a:ext cx="11282516" cy="13439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it-IT" sz="3000" b="0" i="0" u="none" strike="noStrike" cap="none" spc="0" normalizeH="0" baseline="0" dirty="0">
                <a:ln>
                  <a:noFill/>
                </a:ln>
                <a:solidFill>
                  <a:schemeClr val="bg1"/>
                </a:solidFill>
                <a:effectLst/>
                <a:uFillTx/>
                <a:latin typeface="+mj-lt"/>
                <a:ea typeface="Helvetica"/>
                <a:cs typeface="Helvetica"/>
                <a:sym typeface="Helvetica"/>
              </a:rPr>
              <a:t>La ricerca dei tool è avvenuta tramite la ricerca di articoli in letteratura bianca e grigia</a:t>
            </a:r>
          </a:p>
        </p:txBody>
      </p:sp>
    </p:spTree>
    <p:extLst>
      <p:ext uri="{BB962C8B-B14F-4D97-AF65-F5344CB8AC3E}">
        <p14:creationId xmlns:p14="http://schemas.microsoft.com/office/powerpoint/2010/main" val="12596937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it-IT" dirty="0"/>
              <a:t>Metodologia</a:t>
            </a:r>
            <a:endParaRPr dirty="0"/>
          </a:p>
        </p:txBody>
      </p:sp>
      <p:sp>
        <p:nvSpPr>
          <p:cNvPr id="230" name="email@studenti.unisa.it…"/>
          <p:cNvSpPr txBox="1"/>
          <p:nvPr/>
        </p:nvSpPr>
        <p:spPr>
          <a:xfrm>
            <a:off x="983157" y="8528014"/>
            <a:ext cx="5283498"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latin typeface="+mj-lt"/>
                <a:ea typeface="+mj-ea"/>
                <a:cs typeface="+mj-cs"/>
                <a:sym typeface="Helvetica Neue"/>
              </a:defRPr>
            </a:pPr>
            <a:r>
              <a:rPr lang="it-IT" dirty="0"/>
              <a:t>a.cannavaro@studenti.unisa.it</a:t>
            </a:r>
          </a:p>
          <a:p>
            <a:pPr defTabSz="587022">
              <a:lnSpc>
                <a:spcPct val="120000"/>
              </a:lnSpc>
              <a:spcBef>
                <a:spcPts val="0"/>
              </a:spcBef>
              <a:defRPr sz="1800" b="1">
                <a:solidFill>
                  <a:srgbClr val="FFFFFF"/>
                </a:solidFill>
                <a:latin typeface="+mj-lt"/>
                <a:ea typeface="+mj-ea"/>
                <a:cs typeface="+mj-cs"/>
                <a:sym typeface="Helvetica Neue"/>
              </a:defRPr>
            </a:pPr>
            <a:r>
              <a:rPr lang="it-IT" dirty="0"/>
              <a:t>https://github.com/AlfCan-dev</a:t>
            </a:r>
          </a:p>
          <a:p>
            <a:pPr defTabSz="587022">
              <a:lnSpc>
                <a:spcPct val="120000"/>
              </a:lnSpc>
              <a:spcBef>
                <a:spcPts val="0"/>
              </a:spcBef>
              <a:defRPr sz="1800" b="1">
                <a:solidFill>
                  <a:srgbClr val="FFFFFF"/>
                </a:solidFill>
                <a:latin typeface="+mj-lt"/>
                <a:ea typeface="+mj-ea"/>
                <a:cs typeface="+mj-cs"/>
                <a:sym typeface="Helvetica Neue"/>
              </a:defRPr>
            </a:pPr>
            <a:r>
              <a:rPr lang="it-IT" dirty="0"/>
              <a:t>https://www.linkedin.com/in/alfredo-cannavaro/</a:t>
            </a:r>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Titolo Tesi…">
            <a:extLst>
              <a:ext uri="{FF2B5EF4-FFF2-40B4-BE49-F238E27FC236}">
                <a16:creationId xmlns:a16="http://schemas.microsoft.com/office/drawing/2014/main" id="{C7830C6C-7880-ED3A-3D56-ED8488A6F2D9}"/>
              </a:ext>
            </a:extLst>
          </p:cNvPr>
          <p:cNvSpPr txBox="1"/>
          <p:nvPr/>
        </p:nvSpPr>
        <p:spPr>
          <a:xfrm>
            <a:off x="8762017" y="8409003"/>
            <a:ext cx="4242783" cy="1666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r" defTabSz="587022">
              <a:lnSpc>
                <a:spcPct val="120000"/>
              </a:lnSpc>
              <a:spcBef>
                <a:spcPts val="0"/>
              </a:spcBef>
              <a:defRPr sz="1800" b="1">
                <a:solidFill>
                  <a:srgbClr val="FFFFFF"/>
                </a:solidFill>
              </a:defRPr>
            </a:pPr>
            <a:r>
              <a:rPr lang="it-IT" sz="1800" dirty="0">
                <a:solidFill>
                  <a:schemeClr val="bg1"/>
                </a:solidFill>
                <a:effectLst/>
                <a:latin typeface="+mj-lt"/>
              </a:rPr>
              <a:t>Vulnerabilità Software in Android:</a:t>
            </a:r>
            <a:br>
              <a:rPr lang="it-IT" sz="1800" dirty="0">
                <a:solidFill>
                  <a:schemeClr val="bg1"/>
                </a:solidFill>
                <a:latin typeface="+mj-lt"/>
              </a:rPr>
            </a:br>
            <a:r>
              <a:rPr lang="it-IT" sz="1800" dirty="0">
                <a:solidFill>
                  <a:schemeClr val="bg1"/>
                </a:solidFill>
                <a:effectLst/>
                <a:latin typeface="+mj-lt"/>
              </a:rPr>
              <a:t>Analisi della Comprensibilità dei Tool</a:t>
            </a:r>
            <a:br>
              <a:rPr lang="it-IT" sz="1800" dirty="0">
                <a:solidFill>
                  <a:schemeClr val="bg1"/>
                </a:solidFill>
                <a:latin typeface="+mj-lt"/>
              </a:rPr>
            </a:br>
            <a:r>
              <a:rPr lang="it-IT" sz="1800" dirty="0">
                <a:solidFill>
                  <a:schemeClr val="bg1"/>
                </a:solidFill>
                <a:effectLst/>
                <a:latin typeface="+mj-lt"/>
              </a:rPr>
              <a:t>di Identificazione Automatica</a:t>
            </a:r>
          </a:p>
          <a:p>
            <a:pPr algn="r" defTabSz="587022">
              <a:lnSpc>
                <a:spcPct val="120000"/>
              </a:lnSpc>
              <a:spcBef>
                <a:spcPts val="0"/>
              </a:spcBef>
              <a:defRPr sz="1800" b="1">
                <a:solidFill>
                  <a:srgbClr val="FFFFFF"/>
                </a:solidFill>
              </a:defRPr>
            </a:pPr>
            <a:r>
              <a:rPr lang="it-IT" sz="1800" dirty="0">
                <a:effectLst/>
                <a:latin typeface="+mj-lt"/>
              </a:rPr>
              <a:t>Alfredo Cannavaro</a:t>
            </a:r>
            <a:br>
              <a:rPr sz="1400" dirty="0"/>
            </a:br>
            <a:endParaRPr sz="1400" dirty="0"/>
          </a:p>
        </p:txBody>
      </p:sp>
      <p:sp>
        <p:nvSpPr>
          <p:cNvPr id="3" name="CasellaDiTesto 2">
            <a:extLst>
              <a:ext uri="{FF2B5EF4-FFF2-40B4-BE49-F238E27FC236}">
                <a16:creationId xmlns:a16="http://schemas.microsoft.com/office/drawing/2014/main" id="{641C01C2-96A5-6012-6DE5-8CDECBA60B97}"/>
              </a:ext>
            </a:extLst>
          </p:cNvPr>
          <p:cNvSpPr txBox="1"/>
          <p:nvPr/>
        </p:nvSpPr>
        <p:spPr>
          <a:xfrm>
            <a:off x="1309845" y="1628324"/>
            <a:ext cx="5787025" cy="928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it-IT" b="1" dirty="0">
                <a:solidFill>
                  <a:schemeClr val="bg1"/>
                </a:solidFill>
                <a:latin typeface="+mj-lt"/>
              </a:rPr>
              <a:t>Selezione dei tool</a:t>
            </a:r>
            <a:endParaRPr kumimoji="0" lang="it-IT" sz="3000" b="1" i="0" u="none" strike="noStrike" cap="none" spc="0" normalizeH="0" baseline="0" dirty="0">
              <a:ln>
                <a:noFill/>
              </a:ln>
              <a:solidFill>
                <a:schemeClr val="bg1"/>
              </a:solidFill>
              <a:effectLst/>
              <a:uFillTx/>
              <a:latin typeface="+mj-lt"/>
              <a:ea typeface="Helvetica"/>
              <a:cs typeface="Helvetica"/>
              <a:sym typeface="Helvetica"/>
            </a:endParaRPr>
          </a:p>
        </p:txBody>
      </p:sp>
      <p:sp>
        <p:nvSpPr>
          <p:cNvPr id="8" name="CasellaDiTesto 7">
            <a:extLst>
              <a:ext uri="{FF2B5EF4-FFF2-40B4-BE49-F238E27FC236}">
                <a16:creationId xmlns:a16="http://schemas.microsoft.com/office/drawing/2014/main" id="{70019329-06F9-5870-9278-2E893EBE7A47}"/>
              </a:ext>
            </a:extLst>
          </p:cNvPr>
          <p:cNvSpPr txBox="1"/>
          <p:nvPr/>
        </p:nvSpPr>
        <p:spPr>
          <a:xfrm>
            <a:off x="1309845" y="2616289"/>
            <a:ext cx="11282516" cy="13439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it-IT" sz="3000" b="0" i="0" u="none" strike="noStrike" cap="none" spc="0" normalizeH="0" baseline="0" dirty="0">
                <a:ln>
                  <a:noFill/>
                </a:ln>
                <a:solidFill>
                  <a:schemeClr val="bg1"/>
                </a:solidFill>
                <a:effectLst/>
                <a:uFillTx/>
                <a:latin typeface="+mj-lt"/>
                <a:ea typeface="Helvetica"/>
                <a:cs typeface="Helvetica"/>
                <a:sym typeface="Helvetica"/>
              </a:rPr>
              <a:t>La ricerca dei tool è avvenuta tramite la ricerca di articoli in letteratura bianca e grigia</a:t>
            </a:r>
          </a:p>
        </p:txBody>
      </p:sp>
      <p:pic>
        <p:nvPicPr>
          <p:cNvPr id="5" name="Immagine 4">
            <a:extLst>
              <a:ext uri="{FF2B5EF4-FFF2-40B4-BE49-F238E27FC236}">
                <a16:creationId xmlns:a16="http://schemas.microsoft.com/office/drawing/2014/main" id="{B03C4D58-5D33-5E4B-1277-3ED16C6F1244}"/>
              </a:ext>
            </a:extLst>
          </p:cNvPr>
          <p:cNvPicPr>
            <a:picLocks noChangeAspect="1"/>
          </p:cNvPicPr>
          <p:nvPr/>
        </p:nvPicPr>
        <p:blipFill>
          <a:blip r:embed="rId7"/>
          <a:stretch>
            <a:fillRect/>
          </a:stretch>
        </p:blipFill>
        <p:spPr>
          <a:xfrm>
            <a:off x="1764957" y="4175242"/>
            <a:ext cx="2438400" cy="2438400"/>
          </a:xfrm>
          <a:prstGeom prst="rect">
            <a:avLst/>
          </a:prstGeom>
        </p:spPr>
      </p:pic>
      <p:sp>
        <p:nvSpPr>
          <p:cNvPr id="6" name="Freccia a destra 5">
            <a:extLst>
              <a:ext uri="{FF2B5EF4-FFF2-40B4-BE49-F238E27FC236}">
                <a16:creationId xmlns:a16="http://schemas.microsoft.com/office/drawing/2014/main" id="{49478C29-9D04-9ADB-7E5D-D2DB4ADD7293}"/>
              </a:ext>
            </a:extLst>
          </p:cNvPr>
          <p:cNvSpPr/>
          <p:nvPr/>
        </p:nvSpPr>
        <p:spPr>
          <a:xfrm>
            <a:off x="4881716" y="4744876"/>
            <a:ext cx="2964426" cy="874259"/>
          </a:xfrm>
          <a:prstGeom prst="rightArrow">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endParaRPr kumimoji="0" lang="it-IT" sz="3000" b="0" i="0" u="none" strike="noStrike" cap="none" spc="0" normalizeH="0" baseline="0" dirty="0">
              <a:ln>
                <a:noFill/>
              </a:ln>
              <a:solidFill>
                <a:srgbClr val="000000"/>
              </a:solidFill>
              <a:effectLst/>
              <a:uFillTx/>
              <a:latin typeface="Helvetica"/>
              <a:ea typeface="Helvetica"/>
              <a:cs typeface="Helvetica"/>
              <a:sym typeface="Helvetica"/>
            </a:endParaRPr>
          </a:p>
        </p:txBody>
      </p:sp>
      <p:pic>
        <p:nvPicPr>
          <p:cNvPr id="13" name="Immagine 12">
            <a:extLst>
              <a:ext uri="{FF2B5EF4-FFF2-40B4-BE49-F238E27FC236}">
                <a16:creationId xmlns:a16="http://schemas.microsoft.com/office/drawing/2014/main" id="{49BB90F6-A2C6-6CA9-77A8-7733012F2DB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13335" y="3700010"/>
            <a:ext cx="4818489" cy="3364911"/>
          </a:xfrm>
          <a:prstGeom prst="rect">
            <a:avLst/>
          </a:prstGeom>
        </p:spPr>
      </p:pic>
    </p:spTree>
    <p:extLst>
      <p:ext uri="{BB962C8B-B14F-4D97-AF65-F5344CB8AC3E}">
        <p14:creationId xmlns:p14="http://schemas.microsoft.com/office/powerpoint/2010/main" val="175158141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it-IT" dirty="0"/>
              <a:t>Metodologia</a:t>
            </a:r>
            <a:endParaRPr dirty="0"/>
          </a:p>
        </p:txBody>
      </p:sp>
      <p:sp>
        <p:nvSpPr>
          <p:cNvPr id="230" name="email@studenti.unisa.it…"/>
          <p:cNvSpPr txBox="1"/>
          <p:nvPr/>
        </p:nvSpPr>
        <p:spPr>
          <a:xfrm>
            <a:off x="983157" y="8528014"/>
            <a:ext cx="5283498" cy="1069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587022">
              <a:lnSpc>
                <a:spcPct val="120000"/>
              </a:lnSpc>
              <a:spcBef>
                <a:spcPts val="0"/>
              </a:spcBef>
              <a:defRPr sz="1800" b="1">
                <a:solidFill>
                  <a:srgbClr val="FFFFFF"/>
                </a:solidFill>
                <a:latin typeface="+mj-lt"/>
                <a:ea typeface="+mj-ea"/>
                <a:cs typeface="+mj-cs"/>
                <a:sym typeface="Helvetica Neue"/>
              </a:defRPr>
            </a:pPr>
            <a:r>
              <a:rPr lang="it-IT" dirty="0"/>
              <a:t>a.cannavaro@studenti.unisa.it</a:t>
            </a:r>
          </a:p>
          <a:p>
            <a:pPr defTabSz="587022">
              <a:lnSpc>
                <a:spcPct val="120000"/>
              </a:lnSpc>
              <a:spcBef>
                <a:spcPts val="0"/>
              </a:spcBef>
              <a:defRPr sz="1800" b="1">
                <a:solidFill>
                  <a:srgbClr val="FFFFFF"/>
                </a:solidFill>
                <a:latin typeface="+mj-lt"/>
                <a:ea typeface="+mj-ea"/>
                <a:cs typeface="+mj-cs"/>
                <a:sym typeface="Helvetica Neue"/>
              </a:defRPr>
            </a:pPr>
            <a:r>
              <a:rPr lang="it-IT" dirty="0"/>
              <a:t>https://github.com/AlfCan-dev</a:t>
            </a:r>
          </a:p>
          <a:p>
            <a:pPr defTabSz="587022">
              <a:lnSpc>
                <a:spcPct val="120000"/>
              </a:lnSpc>
              <a:spcBef>
                <a:spcPts val="0"/>
              </a:spcBef>
              <a:defRPr sz="1800" b="1">
                <a:solidFill>
                  <a:srgbClr val="FFFFFF"/>
                </a:solidFill>
                <a:latin typeface="+mj-lt"/>
                <a:ea typeface="+mj-ea"/>
                <a:cs typeface="+mj-cs"/>
                <a:sym typeface="Helvetica Neue"/>
              </a:defRPr>
            </a:pPr>
            <a:r>
              <a:rPr lang="it-IT" dirty="0"/>
              <a:t>https://www.linkedin.com/in/alfredo-cannavaro/</a:t>
            </a:r>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Titolo Tesi…">
            <a:extLst>
              <a:ext uri="{FF2B5EF4-FFF2-40B4-BE49-F238E27FC236}">
                <a16:creationId xmlns:a16="http://schemas.microsoft.com/office/drawing/2014/main" id="{C7830C6C-7880-ED3A-3D56-ED8488A6F2D9}"/>
              </a:ext>
            </a:extLst>
          </p:cNvPr>
          <p:cNvSpPr txBox="1"/>
          <p:nvPr/>
        </p:nvSpPr>
        <p:spPr>
          <a:xfrm>
            <a:off x="8762017" y="8409003"/>
            <a:ext cx="4242783" cy="1666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r" defTabSz="587022">
              <a:lnSpc>
                <a:spcPct val="120000"/>
              </a:lnSpc>
              <a:spcBef>
                <a:spcPts val="0"/>
              </a:spcBef>
              <a:defRPr sz="1800" b="1">
                <a:solidFill>
                  <a:srgbClr val="FFFFFF"/>
                </a:solidFill>
              </a:defRPr>
            </a:pPr>
            <a:r>
              <a:rPr lang="it-IT" sz="1800" dirty="0">
                <a:solidFill>
                  <a:schemeClr val="bg1"/>
                </a:solidFill>
                <a:effectLst/>
                <a:latin typeface="+mj-lt"/>
              </a:rPr>
              <a:t>Vulnerabilità Software in Android:</a:t>
            </a:r>
            <a:br>
              <a:rPr lang="it-IT" sz="1800" dirty="0">
                <a:solidFill>
                  <a:schemeClr val="bg1"/>
                </a:solidFill>
                <a:latin typeface="+mj-lt"/>
              </a:rPr>
            </a:br>
            <a:r>
              <a:rPr lang="it-IT" sz="1800" dirty="0">
                <a:solidFill>
                  <a:schemeClr val="bg1"/>
                </a:solidFill>
                <a:effectLst/>
                <a:latin typeface="+mj-lt"/>
              </a:rPr>
              <a:t>Analisi della Comprensibilità dei Tool</a:t>
            </a:r>
            <a:br>
              <a:rPr lang="it-IT" sz="1800" dirty="0">
                <a:solidFill>
                  <a:schemeClr val="bg1"/>
                </a:solidFill>
                <a:latin typeface="+mj-lt"/>
              </a:rPr>
            </a:br>
            <a:r>
              <a:rPr lang="it-IT" sz="1800" dirty="0">
                <a:solidFill>
                  <a:schemeClr val="bg1"/>
                </a:solidFill>
                <a:effectLst/>
                <a:latin typeface="+mj-lt"/>
              </a:rPr>
              <a:t>di Identificazione Automatica</a:t>
            </a:r>
          </a:p>
          <a:p>
            <a:pPr algn="r" defTabSz="587022">
              <a:lnSpc>
                <a:spcPct val="120000"/>
              </a:lnSpc>
              <a:spcBef>
                <a:spcPts val="0"/>
              </a:spcBef>
              <a:defRPr sz="1800" b="1">
                <a:solidFill>
                  <a:srgbClr val="FFFFFF"/>
                </a:solidFill>
              </a:defRPr>
            </a:pPr>
            <a:r>
              <a:rPr lang="it-IT" sz="1800" dirty="0">
                <a:effectLst/>
                <a:latin typeface="+mj-lt"/>
              </a:rPr>
              <a:t>Alfredo Cannavaro</a:t>
            </a:r>
            <a:br>
              <a:rPr sz="1400" dirty="0"/>
            </a:br>
            <a:endParaRPr sz="1400" dirty="0"/>
          </a:p>
        </p:txBody>
      </p:sp>
      <p:sp>
        <p:nvSpPr>
          <p:cNvPr id="3" name="CasellaDiTesto 2">
            <a:extLst>
              <a:ext uri="{FF2B5EF4-FFF2-40B4-BE49-F238E27FC236}">
                <a16:creationId xmlns:a16="http://schemas.microsoft.com/office/drawing/2014/main" id="{641C01C2-96A5-6012-6DE5-8CDECBA60B97}"/>
              </a:ext>
            </a:extLst>
          </p:cNvPr>
          <p:cNvSpPr txBox="1"/>
          <p:nvPr/>
        </p:nvSpPr>
        <p:spPr>
          <a:xfrm>
            <a:off x="1309845" y="1628324"/>
            <a:ext cx="5787025" cy="928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it-IT" b="1" dirty="0">
                <a:solidFill>
                  <a:schemeClr val="bg1"/>
                </a:solidFill>
                <a:latin typeface="+mj-lt"/>
              </a:rPr>
              <a:t>Selezione dei tool</a:t>
            </a:r>
            <a:endParaRPr kumimoji="0" lang="it-IT" sz="3000" b="1" i="0" u="none" strike="noStrike" cap="none" spc="0" normalizeH="0" baseline="0" dirty="0">
              <a:ln>
                <a:noFill/>
              </a:ln>
              <a:solidFill>
                <a:schemeClr val="bg1"/>
              </a:solidFill>
              <a:effectLst/>
              <a:uFillTx/>
              <a:latin typeface="+mj-lt"/>
              <a:ea typeface="Helvetica"/>
              <a:cs typeface="Helvetica"/>
              <a:sym typeface="Helvetica"/>
            </a:endParaRPr>
          </a:p>
        </p:txBody>
      </p:sp>
      <p:sp>
        <p:nvSpPr>
          <p:cNvPr id="8" name="CasellaDiTesto 7">
            <a:extLst>
              <a:ext uri="{FF2B5EF4-FFF2-40B4-BE49-F238E27FC236}">
                <a16:creationId xmlns:a16="http://schemas.microsoft.com/office/drawing/2014/main" id="{70019329-06F9-5870-9278-2E893EBE7A47}"/>
              </a:ext>
            </a:extLst>
          </p:cNvPr>
          <p:cNvSpPr txBox="1"/>
          <p:nvPr/>
        </p:nvSpPr>
        <p:spPr>
          <a:xfrm>
            <a:off x="1309845" y="2616289"/>
            <a:ext cx="11282516" cy="13439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it-IT" sz="3000" b="0" i="0" u="none" strike="noStrike" cap="none" spc="0" normalizeH="0" baseline="0" dirty="0">
                <a:ln>
                  <a:noFill/>
                </a:ln>
                <a:solidFill>
                  <a:schemeClr val="bg1"/>
                </a:solidFill>
                <a:effectLst/>
                <a:uFillTx/>
                <a:latin typeface="+mj-lt"/>
                <a:ea typeface="Helvetica"/>
                <a:cs typeface="Helvetica"/>
                <a:sym typeface="Helvetica"/>
              </a:rPr>
              <a:t>La ricerca dei tool è avvenuta tramite la ricerca di articoli in letteratura bianca e grigia</a:t>
            </a:r>
          </a:p>
        </p:txBody>
      </p:sp>
      <p:sp>
        <p:nvSpPr>
          <p:cNvPr id="6" name="Freccia a destra 5">
            <a:extLst>
              <a:ext uri="{FF2B5EF4-FFF2-40B4-BE49-F238E27FC236}">
                <a16:creationId xmlns:a16="http://schemas.microsoft.com/office/drawing/2014/main" id="{49478C29-9D04-9ADB-7E5D-D2DB4ADD7293}"/>
              </a:ext>
            </a:extLst>
          </p:cNvPr>
          <p:cNvSpPr/>
          <p:nvPr/>
        </p:nvSpPr>
        <p:spPr>
          <a:xfrm>
            <a:off x="4881716" y="4744876"/>
            <a:ext cx="2964426" cy="874259"/>
          </a:xfrm>
          <a:prstGeom prst="rightArrow">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endParaRPr kumimoji="0" lang="it-IT" sz="3000" b="0" i="0" u="none" strike="noStrike" cap="none" spc="0" normalizeH="0" baseline="0" dirty="0">
              <a:ln>
                <a:noFill/>
              </a:ln>
              <a:solidFill>
                <a:srgbClr val="000000"/>
              </a:solidFill>
              <a:effectLst/>
              <a:uFillTx/>
              <a:latin typeface="Helvetica"/>
              <a:ea typeface="Helvetica"/>
              <a:cs typeface="Helvetica"/>
              <a:sym typeface="Helvetica"/>
            </a:endParaRPr>
          </a:p>
        </p:txBody>
      </p:sp>
      <p:pic>
        <p:nvPicPr>
          <p:cNvPr id="10" name="Immagine 9">
            <a:extLst>
              <a:ext uri="{FF2B5EF4-FFF2-40B4-BE49-F238E27FC236}">
                <a16:creationId xmlns:a16="http://schemas.microsoft.com/office/drawing/2014/main" id="{27EB4BDD-63A1-53DD-84E0-5FA20F22C5DF}"/>
              </a:ext>
            </a:extLst>
          </p:cNvPr>
          <p:cNvPicPr>
            <a:picLocks noChangeAspect="1"/>
          </p:cNvPicPr>
          <p:nvPr/>
        </p:nvPicPr>
        <p:blipFill>
          <a:blip r:embed="rId7"/>
          <a:stretch>
            <a:fillRect/>
          </a:stretch>
        </p:blipFill>
        <p:spPr>
          <a:xfrm>
            <a:off x="1714319" y="4381697"/>
            <a:ext cx="2474875" cy="2474875"/>
          </a:xfrm>
          <a:prstGeom prst="rect">
            <a:avLst/>
          </a:prstGeom>
        </p:spPr>
      </p:pic>
      <p:pic>
        <p:nvPicPr>
          <p:cNvPr id="12" name="Immagine 11">
            <a:extLst>
              <a:ext uri="{FF2B5EF4-FFF2-40B4-BE49-F238E27FC236}">
                <a16:creationId xmlns:a16="http://schemas.microsoft.com/office/drawing/2014/main" id="{BD520C35-94EB-1D4F-A882-3B50FA0EF452}"/>
              </a:ext>
            </a:extLst>
          </p:cNvPr>
          <p:cNvPicPr>
            <a:picLocks noChangeAspect="1"/>
          </p:cNvPicPr>
          <p:nvPr/>
        </p:nvPicPr>
        <p:blipFill>
          <a:blip r:embed="rId8"/>
          <a:stretch>
            <a:fillRect/>
          </a:stretch>
        </p:blipFill>
        <p:spPr>
          <a:xfrm>
            <a:off x="8237793" y="4293188"/>
            <a:ext cx="2438400" cy="2438400"/>
          </a:xfrm>
          <a:prstGeom prst="rect">
            <a:avLst/>
          </a:prstGeom>
        </p:spPr>
      </p:pic>
      <p:sp>
        <p:nvSpPr>
          <p:cNvPr id="14" name="CasellaDiTesto 13">
            <a:extLst>
              <a:ext uri="{FF2B5EF4-FFF2-40B4-BE49-F238E27FC236}">
                <a16:creationId xmlns:a16="http://schemas.microsoft.com/office/drawing/2014/main" id="{D9DDB6D3-6CFB-2E3B-8FF7-143BF3BE68D3}"/>
              </a:ext>
            </a:extLst>
          </p:cNvPr>
          <p:cNvSpPr txBox="1"/>
          <p:nvPr/>
        </p:nvSpPr>
        <p:spPr>
          <a:xfrm>
            <a:off x="8762017" y="6295392"/>
            <a:ext cx="1717368" cy="11223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it-IT" sz="4400" b="0" i="0" u="none" strike="noStrike" cap="none" spc="0" normalizeH="0" baseline="0" dirty="0">
                <a:ln>
                  <a:noFill/>
                </a:ln>
                <a:solidFill>
                  <a:schemeClr val="bg1"/>
                </a:solidFill>
                <a:effectLst/>
                <a:uFillTx/>
                <a:latin typeface="+mj-lt"/>
                <a:ea typeface="Helvetica"/>
                <a:cs typeface="Helvetica"/>
                <a:sym typeface="Helvetica"/>
              </a:rPr>
              <a:t>Query</a:t>
            </a:r>
          </a:p>
        </p:txBody>
      </p:sp>
    </p:spTree>
    <p:extLst>
      <p:ext uri="{BB962C8B-B14F-4D97-AF65-F5344CB8AC3E}">
        <p14:creationId xmlns:p14="http://schemas.microsoft.com/office/powerpoint/2010/main" val="256780092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it-IT" dirty="0"/>
              <a:t>Metodologia</a:t>
            </a:r>
            <a:endParaRPr dirty="0"/>
          </a:p>
        </p:txBody>
      </p:sp>
      <p:sp>
        <p:nvSpPr>
          <p:cNvPr id="230" name="email@studenti.unisa.it…"/>
          <p:cNvSpPr txBox="1"/>
          <p:nvPr/>
        </p:nvSpPr>
        <p:spPr>
          <a:xfrm>
            <a:off x="983157" y="8528014"/>
            <a:ext cx="5283498"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latin typeface="+mj-lt"/>
                <a:ea typeface="+mj-ea"/>
                <a:cs typeface="+mj-cs"/>
                <a:sym typeface="Helvetica Neue"/>
              </a:defRPr>
            </a:pPr>
            <a:r>
              <a:rPr lang="it-IT" dirty="0"/>
              <a:t>a.cannavaro@studenti.unisa.it</a:t>
            </a:r>
          </a:p>
          <a:p>
            <a:pPr defTabSz="587022">
              <a:lnSpc>
                <a:spcPct val="120000"/>
              </a:lnSpc>
              <a:spcBef>
                <a:spcPts val="0"/>
              </a:spcBef>
              <a:defRPr sz="1800" b="1">
                <a:solidFill>
                  <a:srgbClr val="FFFFFF"/>
                </a:solidFill>
                <a:latin typeface="+mj-lt"/>
                <a:ea typeface="+mj-ea"/>
                <a:cs typeface="+mj-cs"/>
                <a:sym typeface="Helvetica Neue"/>
              </a:defRPr>
            </a:pPr>
            <a:r>
              <a:rPr lang="it-IT" dirty="0"/>
              <a:t>https://github.com/AlfCan-dev</a:t>
            </a:r>
          </a:p>
          <a:p>
            <a:pPr defTabSz="587022">
              <a:lnSpc>
                <a:spcPct val="120000"/>
              </a:lnSpc>
              <a:spcBef>
                <a:spcPts val="0"/>
              </a:spcBef>
              <a:defRPr sz="1800" b="1">
                <a:solidFill>
                  <a:srgbClr val="FFFFFF"/>
                </a:solidFill>
                <a:latin typeface="+mj-lt"/>
                <a:ea typeface="+mj-ea"/>
                <a:cs typeface="+mj-cs"/>
                <a:sym typeface="Helvetica Neue"/>
              </a:defRPr>
            </a:pPr>
            <a:r>
              <a:rPr lang="it-IT" dirty="0"/>
              <a:t>https://www.linkedin.com/in/alfredo-cannavaro/</a:t>
            </a:r>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Titolo Tesi…">
            <a:extLst>
              <a:ext uri="{FF2B5EF4-FFF2-40B4-BE49-F238E27FC236}">
                <a16:creationId xmlns:a16="http://schemas.microsoft.com/office/drawing/2014/main" id="{C7830C6C-7880-ED3A-3D56-ED8488A6F2D9}"/>
              </a:ext>
            </a:extLst>
          </p:cNvPr>
          <p:cNvSpPr txBox="1"/>
          <p:nvPr/>
        </p:nvSpPr>
        <p:spPr>
          <a:xfrm>
            <a:off x="8762017" y="8409003"/>
            <a:ext cx="4242783" cy="1666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r" defTabSz="587022">
              <a:lnSpc>
                <a:spcPct val="120000"/>
              </a:lnSpc>
              <a:spcBef>
                <a:spcPts val="0"/>
              </a:spcBef>
              <a:defRPr sz="1800" b="1">
                <a:solidFill>
                  <a:srgbClr val="FFFFFF"/>
                </a:solidFill>
              </a:defRPr>
            </a:pPr>
            <a:r>
              <a:rPr lang="it-IT" sz="1800" dirty="0">
                <a:solidFill>
                  <a:schemeClr val="bg1"/>
                </a:solidFill>
                <a:effectLst/>
                <a:latin typeface="+mj-lt"/>
              </a:rPr>
              <a:t>Vulnerabilità Software in Android:</a:t>
            </a:r>
            <a:br>
              <a:rPr lang="it-IT" sz="1800" dirty="0">
                <a:solidFill>
                  <a:schemeClr val="bg1"/>
                </a:solidFill>
                <a:latin typeface="+mj-lt"/>
              </a:rPr>
            </a:br>
            <a:r>
              <a:rPr lang="it-IT" sz="1800" dirty="0">
                <a:solidFill>
                  <a:schemeClr val="bg1"/>
                </a:solidFill>
                <a:effectLst/>
                <a:latin typeface="+mj-lt"/>
              </a:rPr>
              <a:t>Analisi della Comprensibilità dei Tool</a:t>
            </a:r>
            <a:br>
              <a:rPr lang="it-IT" sz="1800" dirty="0">
                <a:solidFill>
                  <a:schemeClr val="bg1"/>
                </a:solidFill>
                <a:latin typeface="+mj-lt"/>
              </a:rPr>
            </a:br>
            <a:r>
              <a:rPr lang="it-IT" sz="1800" dirty="0">
                <a:solidFill>
                  <a:schemeClr val="bg1"/>
                </a:solidFill>
                <a:effectLst/>
                <a:latin typeface="+mj-lt"/>
              </a:rPr>
              <a:t>di Identificazione Automatica</a:t>
            </a:r>
          </a:p>
          <a:p>
            <a:pPr algn="r" defTabSz="587022">
              <a:lnSpc>
                <a:spcPct val="120000"/>
              </a:lnSpc>
              <a:spcBef>
                <a:spcPts val="0"/>
              </a:spcBef>
              <a:defRPr sz="1800" b="1">
                <a:solidFill>
                  <a:srgbClr val="FFFFFF"/>
                </a:solidFill>
              </a:defRPr>
            </a:pPr>
            <a:r>
              <a:rPr lang="it-IT" sz="1800" dirty="0">
                <a:effectLst/>
                <a:latin typeface="+mj-lt"/>
              </a:rPr>
              <a:t>Alfredo Cannavaro</a:t>
            </a:r>
            <a:br>
              <a:rPr sz="1400" dirty="0"/>
            </a:br>
            <a:endParaRPr sz="1400" dirty="0"/>
          </a:p>
        </p:txBody>
      </p:sp>
      <p:pic>
        <p:nvPicPr>
          <p:cNvPr id="4" name="Immagine 3">
            <a:extLst>
              <a:ext uri="{FF2B5EF4-FFF2-40B4-BE49-F238E27FC236}">
                <a16:creationId xmlns:a16="http://schemas.microsoft.com/office/drawing/2014/main" id="{D351B0D0-28D8-05F4-31F5-ED1D37D8E195}"/>
              </a:ext>
            </a:extLst>
          </p:cNvPr>
          <p:cNvPicPr>
            <a:picLocks noChangeAspect="1"/>
          </p:cNvPicPr>
          <p:nvPr/>
        </p:nvPicPr>
        <p:blipFill>
          <a:blip r:embed="rId7"/>
          <a:stretch>
            <a:fillRect/>
          </a:stretch>
        </p:blipFill>
        <p:spPr>
          <a:xfrm>
            <a:off x="10414590" y="1604253"/>
            <a:ext cx="1535313" cy="1535313"/>
          </a:xfrm>
          <a:prstGeom prst="rect">
            <a:avLst/>
          </a:prstGeom>
        </p:spPr>
      </p:pic>
      <p:sp>
        <p:nvSpPr>
          <p:cNvPr id="3" name="CasellaDiTesto 2">
            <a:extLst>
              <a:ext uri="{FF2B5EF4-FFF2-40B4-BE49-F238E27FC236}">
                <a16:creationId xmlns:a16="http://schemas.microsoft.com/office/drawing/2014/main" id="{641C01C2-96A5-6012-6DE5-8CDECBA60B97}"/>
              </a:ext>
            </a:extLst>
          </p:cNvPr>
          <p:cNvSpPr txBox="1"/>
          <p:nvPr/>
        </p:nvSpPr>
        <p:spPr>
          <a:xfrm>
            <a:off x="479630" y="1431451"/>
            <a:ext cx="5787025" cy="928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it-IT" b="1" dirty="0">
                <a:solidFill>
                  <a:schemeClr val="bg1"/>
                </a:solidFill>
                <a:latin typeface="+mj-lt"/>
              </a:rPr>
              <a:t>Criteri di selezione dei tool</a:t>
            </a:r>
            <a:endParaRPr kumimoji="0" lang="it-IT" sz="3000" b="1" i="0" u="none" strike="noStrike" cap="none" spc="0" normalizeH="0" baseline="0" dirty="0">
              <a:ln>
                <a:noFill/>
              </a:ln>
              <a:solidFill>
                <a:schemeClr val="bg1"/>
              </a:solidFill>
              <a:effectLst/>
              <a:uFillTx/>
              <a:latin typeface="+mj-lt"/>
              <a:ea typeface="Helvetica"/>
              <a:cs typeface="Helvetica"/>
              <a:sym typeface="Helvetica"/>
            </a:endParaRPr>
          </a:p>
        </p:txBody>
      </p:sp>
      <p:sp>
        <p:nvSpPr>
          <p:cNvPr id="9" name="CasellaDiTesto 8">
            <a:extLst>
              <a:ext uri="{FF2B5EF4-FFF2-40B4-BE49-F238E27FC236}">
                <a16:creationId xmlns:a16="http://schemas.microsoft.com/office/drawing/2014/main" id="{8B686AE7-FDA7-D79C-7168-25FC0912210A}"/>
              </a:ext>
            </a:extLst>
          </p:cNvPr>
          <p:cNvSpPr txBox="1"/>
          <p:nvPr/>
        </p:nvSpPr>
        <p:spPr>
          <a:xfrm>
            <a:off x="557064" y="3524547"/>
            <a:ext cx="9693782" cy="3411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buFont typeface="Arial" panose="020B0604020202020204" pitchFamily="34" charset="0"/>
              <a:buChar char="•"/>
            </a:pPr>
            <a:r>
              <a:rPr lang="it-IT" dirty="0">
                <a:solidFill>
                  <a:schemeClr val="bg1"/>
                </a:solidFill>
                <a:latin typeface="+mj-lt"/>
              </a:rPr>
              <a:t>Deve essere fruibile in modalità gratuita o tramite licenze di prova</a:t>
            </a:r>
          </a:p>
          <a:p>
            <a:pPr marL="457200" indent="-457200">
              <a:buFont typeface="Arial" panose="020B0604020202020204" pitchFamily="34" charset="0"/>
              <a:buChar char="•"/>
            </a:pPr>
            <a:r>
              <a:rPr lang="it-IT" dirty="0">
                <a:solidFill>
                  <a:schemeClr val="bg1"/>
                </a:solidFill>
                <a:latin typeface="+mj-lt"/>
              </a:rPr>
              <a:t>Deve presentare una documentazione ufficiale</a:t>
            </a:r>
          </a:p>
          <a:p>
            <a:pPr marL="457200" indent="-457200">
              <a:buFont typeface="Arial" panose="020B0604020202020204" pitchFamily="34" charset="0"/>
              <a:buChar char="•"/>
            </a:pPr>
            <a:r>
              <a:rPr lang="it-IT" dirty="0">
                <a:solidFill>
                  <a:schemeClr val="bg1"/>
                </a:solidFill>
                <a:latin typeface="+mj-lt"/>
              </a:rPr>
              <a:t>D</a:t>
            </a:r>
            <a:r>
              <a:rPr lang="it-IT" dirty="0">
                <a:solidFill>
                  <a:schemeClr val="bg1"/>
                </a:solidFill>
                <a:effectLst/>
                <a:latin typeface="+mj-lt"/>
              </a:rPr>
              <a:t>eve essere stato menzionato in un articolo analizzato</a:t>
            </a:r>
          </a:p>
        </p:txBody>
      </p:sp>
    </p:spTree>
    <p:extLst>
      <p:ext uri="{BB962C8B-B14F-4D97-AF65-F5344CB8AC3E}">
        <p14:creationId xmlns:p14="http://schemas.microsoft.com/office/powerpoint/2010/main" val="105495800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it-IT" dirty="0"/>
              <a:t>Metodologia</a:t>
            </a:r>
            <a:endParaRPr dirty="0"/>
          </a:p>
        </p:txBody>
      </p:sp>
      <p:sp>
        <p:nvSpPr>
          <p:cNvPr id="230" name="email@studenti.unisa.it…"/>
          <p:cNvSpPr txBox="1"/>
          <p:nvPr/>
        </p:nvSpPr>
        <p:spPr>
          <a:xfrm>
            <a:off x="983157" y="8528014"/>
            <a:ext cx="5283498" cy="1069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587022">
              <a:lnSpc>
                <a:spcPct val="120000"/>
              </a:lnSpc>
              <a:spcBef>
                <a:spcPts val="0"/>
              </a:spcBef>
              <a:defRPr sz="1800" b="1">
                <a:solidFill>
                  <a:srgbClr val="FFFFFF"/>
                </a:solidFill>
                <a:latin typeface="+mj-lt"/>
                <a:ea typeface="+mj-ea"/>
                <a:cs typeface="+mj-cs"/>
                <a:sym typeface="Helvetica Neue"/>
              </a:defRPr>
            </a:pPr>
            <a:r>
              <a:rPr lang="it-IT" dirty="0"/>
              <a:t>a.cannavaro@studenti.unisa.it</a:t>
            </a:r>
          </a:p>
          <a:p>
            <a:pPr defTabSz="587022">
              <a:lnSpc>
                <a:spcPct val="120000"/>
              </a:lnSpc>
              <a:spcBef>
                <a:spcPts val="0"/>
              </a:spcBef>
              <a:defRPr sz="1800" b="1">
                <a:solidFill>
                  <a:srgbClr val="FFFFFF"/>
                </a:solidFill>
                <a:latin typeface="+mj-lt"/>
                <a:ea typeface="+mj-ea"/>
                <a:cs typeface="+mj-cs"/>
                <a:sym typeface="Helvetica Neue"/>
              </a:defRPr>
            </a:pPr>
            <a:r>
              <a:rPr lang="it-IT" dirty="0"/>
              <a:t>https://github.com/AlfCan-dev</a:t>
            </a:r>
          </a:p>
          <a:p>
            <a:pPr defTabSz="587022">
              <a:lnSpc>
                <a:spcPct val="120000"/>
              </a:lnSpc>
              <a:spcBef>
                <a:spcPts val="0"/>
              </a:spcBef>
              <a:defRPr sz="1800" b="1">
                <a:solidFill>
                  <a:srgbClr val="FFFFFF"/>
                </a:solidFill>
                <a:latin typeface="+mj-lt"/>
                <a:ea typeface="+mj-ea"/>
                <a:cs typeface="+mj-cs"/>
                <a:sym typeface="Helvetica Neue"/>
              </a:defRPr>
            </a:pPr>
            <a:r>
              <a:rPr lang="it-IT" dirty="0"/>
              <a:t>https://www.linkedin.com/in/alfredo-cannavaro/</a:t>
            </a:r>
            <a:endParaRPr dirty="0"/>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pic>
        <p:nvPicPr>
          <p:cNvPr id="2" name="Immagine 1">
            <a:extLst>
              <a:ext uri="{FF2B5EF4-FFF2-40B4-BE49-F238E27FC236}">
                <a16:creationId xmlns:a16="http://schemas.microsoft.com/office/drawing/2014/main" id="{C9A2D822-284A-05F9-E269-E036D7AE635E}"/>
              </a:ext>
            </a:extLst>
          </p:cNvPr>
          <p:cNvPicPr>
            <a:picLocks noChangeAspect="1"/>
          </p:cNvPicPr>
          <p:nvPr/>
        </p:nvPicPr>
        <p:blipFill>
          <a:blip r:embed="rId7"/>
          <a:stretch>
            <a:fillRect/>
          </a:stretch>
        </p:blipFill>
        <p:spPr>
          <a:xfrm>
            <a:off x="5892799" y="4091744"/>
            <a:ext cx="1219201" cy="1219201"/>
          </a:xfrm>
          <a:prstGeom prst="rect">
            <a:avLst/>
          </a:prstGeom>
        </p:spPr>
      </p:pic>
      <p:pic>
        <p:nvPicPr>
          <p:cNvPr id="3" name="Immagine 2">
            <a:extLst>
              <a:ext uri="{FF2B5EF4-FFF2-40B4-BE49-F238E27FC236}">
                <a16:creationId xmlns:a16="http://schemas.microsoft.com/office/drawing/2014/main" id="{A9E2876D-7B04-C995-39DC-5B1A6BF1C088}"/>
              </a:ext>
            </a:extLst>
          </p:cNvPr>
          <p:cNvPicPr>
            <a:picLocks noChangeAspect="1"/>
          </p:cNvPicPr>
          <p:nvPr/>
        </p:nvPicPr>
        <p:blipFill>
          <a:blip r:embed="rId8"/>
          <a:stretch>
            <a:fillRect/>
          </a:stretch>
        </p:blipFill>
        <p:spPr>
          <a:xfrm>
            <a:off x="1737429" y="4161870"/>
            <a:ext cx="1219200" cy="1219200"/>
          </a:xfrm>
          <a:prstGeom prst="rect">
            <a:avLst/>
          </a:prstGeom>
        </p:spPr>
      </p:pic>
      <p:pic>
        <p:nvPicPr>
          <p:cNvPr id="4" name="Immagine 3">
            <a:extLst>
              <a:ext uri="{FF2B5EF4-FFF2-40B4-BE49-F238E27FC236}">
                <a16:creationId xmlns:a16="http://schemas.microsoft.com/office/drawing/2014/main" id="{C0B34BBC-9115-60DA-8523-EFEBF87DF8DA}"/>
              </a:ext>
            </a:extLst>
          </p:cNvPr>
          <p:cNvPicPr>
            <a:picLocks noChangeAspect="1"/>
          </p:cNvPicPr>
          <p:nvPr/>
        </p:nvPicPr>
        <p:blipFill>
          <a:blip r:embed="rId9"/>
          <a:stretch>
            <a:fillRect/>
          </a:stretch>
        </p:blipFill>
        <p:spPr>
          <a:xfrm>
            <a:off x="9438250" y="3673610"/>
            <a:ext cx="1625192" cy="1625192"/>
          </a:xfrm>
          <a:prstGeom prst="rect">
            <a:avLst/>
          </a:prstGeom>
        </p:spPr>
      </p:pic>
      <p:sp>
        <p:nvSpPr>
          <p:cNvPr id="5" name="CasellaDiTesto 4">
            <a:extLst>
              <a:ext uri="{FF2B5EF4-FFF2-40B4-BE49-F238E27FC236}">
                <a16:creationId xmlns:a16="http://schemas.microsoft.com/office/drawing/2014/main" id="{4CABBB17-FB3C-F01A-3516-B2946A315B0A}"/>
              </a:ext>
            </a:extLst>
          </p:cNvPr>
          <p:cNvSpPr txBox="1"/>
          <p:nvPr/>
        </p:nvSpPr>
        <p:spPr>
          <a:xfrm>
            <a:off x="1679890" y="5166913"/>
            <a:ext cx="3435688" cy="928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it-IT" b="0" i="0" u="none" strike="noStrike" cap="none" spc="0" normalizeH="0" baseline="0" dirty="0">
                <a:ln>
                  <a:noFill/>
                </a:ln>
                <a:solidFill>
                  <a:schemeClr val="bg1"/>
                </a:solidFill>
                <a:effectLst/>
                <a:uFillTx/>
                <a:latin typeface="+mj-lt"/>
                <a:ea typeface="Helvetica"/>
                <a:cs typeface="Helvetica"/>
                <a:sym typeface="Helvetica"/>
              </a:rPr>
              <a:t>Yaazhini</a:t>
            </a:r>
          </a:p>
        </p:txBody>
      </p:sp>
      <p:sp>
        <p:nvSpPr>
          <p:cNvPr id="6" name="CasellaDiTesto 5">
            <a:extLst>
              <a:ext uri="{FF2B5EF4-FFF2-40B4-BE49-F238E27FC236}">
                <a16:creationId xmlns:a16="http://schemas.microsoft.com/office/drawing/2014/main" id="{914437E5-15BE-6516-35C1-D8E2E9EF1FE2}"/>
              </a:ext>
            </a:extLst>
          </p:cNvPr>
          <p:cNvSpPr txBox="1"/>
          <p:nvPr/>
        </p:nvSpPr>
        <p:spPr>
          <a:xfrm>
            <a:off x="5946103" y="5225921"/>
            <a:ext cx="3886235" cy="928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it-IT" b="0" i="0" u="none" strike="noStrike" cap="none" spc="0" normalizeH="0" baseline="0" dirty="0">
                <a:ln>
                  <a:noFill/>
                </a:ln>
                <a:solidFill>
                  <a:schemeClr val="bg1"/>
                </a:solidFill>
                <a:effectLst/>
                <a:uFillTx/>
                <a:latin typeface="+mj-lt"/>
                <a:ea typeface="Helvetica"/>
                <a:cs typeface="Helvetica"/>
                <a:sym typeface="Helvetica"/>
              </a:rPr>
              <a:t>MobSF</a:t>
            </a:r>
          </a:p>
        </p:txBody>
      </p:sp>
      <p:sp>
        <p:nvSpPr>
          <p:cNvPr id="7" name="CasellaDiTesto 6">
            <a:extLst>
              <a:ext uri="{FF2B5EF4-FFF2-40B4-BE49-F238E27FC236}">
                <a16:creationId xmlns:a16="http://schemas.microsoft.com/office/drawing/2014/main" id="{18B7140F-D59A-744A-CCA3-11CF2CCC9223}"/>
              </a:ext>
            </a:extLst>
          </p:cNvPr>
          <p:cNvSpPr txBox="1"/>
          <p:nvPr/>
        </p:nvSpPr>
        <p:spPr>
          <a:xfrm>
            <a:off x="9688336" y="5153039"/>
            <a:ext cx="3886235" cy="928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it-IT" b="0" i="0" u="none" strike="noStrike" cap="none" spc="0" normalizeH="0" baseline="0" dirty="0">
                <a:ln>
                  <a:noFill/>
                </a:ln>
                <a:solidFill>
                  <a:schemeClr val="bg1"/>
                </a:solidFill>
                <a:effectLst/>
                <a:uFillTx/>
                <a:latin typeface="+mj-lt"/>
                <a:ea typeface="Helvetica"/>
                <a:cs typeface="Helvetica"/>
                <a:sym typeface="Helvetica"/>
              </a:rPr>
              <a:t>Pithus</a:t>
            </a:r>
          </a:p>
        </p:txBody>
      </p:sp>
      <p:sp>
        <p:nvSpPr>
          <p:cNvPr id="8" name="CasellaDiTesto 17">
            <a:extLst>
              <a:ext uri="{FF2B5EF4-FFF2-40B4-BE49-F238E27FC236}">
                <a16:creationId xmlns:a16="http://schemas.microsoft.com/office/drawing/2014/main" id="{29FB9C76-1750-0B86-5D85-1F311F78F346}"/>
              </a:ext>
            </a:extLst>
          </p:cNvPr>
          <p:cNvSpPr txBox="1"/>
          <p:nvPr/>
        </p:nvSpPr>
        <p:spPr>
          <a:xfrm>
            <a:off x="768852" y="1769986"/>
            <a:ext cx="485697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lvl1pPr>
            <a:lvl2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lvl2pPr>
            <a:lvl3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lvl3pPr>
            <a:lvl4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lvl4pPr>
            <a:lvl5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lvl5pPr>
            <a:lvl6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lvl6pPr>
            <a:lvl7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lvl7pPr>
            <a:lvl8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lvl8pPr>
            <a:lvl9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lvl9pPr>
          </a:lstStyle>
          <a:p>
            <a:pPr marL="0" marR="0" indent="0" algn="ctr" defTabSz="1733930" rtl="0" fontAlgn="auto" latinLnBrk="0" hangingPunct="0">
              <a:lnSpc>
                <a:spcPct val="100000"/>
              </a:lnSpc>
              <a:spcBef>
                <a:spcPts val="0"/>
              </a:spcBef>
              <a:spcAft>
                <a:spcPts val="0"/>
              </a:spcAft>
              <a:buClrTx/>
              <a:buSzTx/>
              <a:buFontTx/>
              <a:buNone/>
              <a:tabLst/>
            </a:pPr>
            <a:r>
              <a:rPr kumimoji="0" lang="it-IT" sz="4000" b="1" i="0" u="none" strike="noStrike" cap="none" spc="0" normalizeH="0" baseline="0" dirty="0">
                <a:ln>
                  <a:noFill/>
                </a:ln>
                <a:solidFill>
                  <a:schemeClr val="bg1"/>
                </a:solidFill>
                <a:effectLst/>
                <a:uFillTx/>
                <a:latin typeface="+mj-lt"/>
                <a:ea typeface="Helvetica"/>
                <a:cs typeface="Helvetica"/>
                <a:sym typeface="Helvetica"/>
              </a:rPr>
              <a:t>Tool selezionati</a:t>
            </a:r>
          </a:p>
        </p:txBody>
      </p:sp>
      <p:sp>
        <p:nvSpPr>
          <p:cNvPr id="12" name="Titolo Tesi…">
            <a:extLst>
              <a:ext uri="{FF2B5EF4-FFF2-40B4-BE49-F238E27FC236}">
                <a16:creationId xmlns:a16="http://schemas.microsoft.com/office/drawing/2014/main" id="{8C5C4491-3E69-B441-5815-5582A39D3412}"/>
              </a:ext>
            </a:extLst>
          </p:cNvPr>
          <p:cNvSpPr txBox="1"/>
          <p:nvPr/>
        </p:nvSpPr>
        <p:spPr>
          <a:xfrm>
            <a:off x="8762017" y="8409003"/>
            <a:ext cx="4242783" cy="1666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r" defTabSz="587022">
              <a:lnSpc>
                <a:spcPct val="120000"/>
              </a:lnSpc>
              <a:spcBef>
                <a:spcPts val="0"/>
              </a:spcBef>
              <a:defRPr sz="1800" b="1">
                <a:solidFill>
                  <a:srgbClr val="FFFFFF"/>
                </a:solidFill>
              </a:defRPr>
            </a:pPr>
            <a:r>
              <a:rPr lang="it-IT" sz="1800" dirty="0">
                <a:solidFill>
                  <a:schemeClr val="bg1"/>
                </a:solidFill>
                <a:effectLst/>
                <a:latin typeface="+mj-lt"/>
              </a:rPr>
              <a:t>Vulnerabilità Software in Android:</a:t>
            </a:r>
            <a:br>
              <a:rPr lang="it-IT" sz="1800" dirty="0">
                <a:solidFill>
                  <a:schemeClr val="bg1"/>
                </a:solidFill>
                <a:latin typeface="+mj-lt"/>
              </a:rPr>
            </a:br>
            <a:r>
              <a:rPr lang="it-IT" sz="1800" dirty="0">
                <a:solidFill>
                  <a:schemeClr val="bg1"/>
                </a:solidFill>
                <a:effectLst/>
                <a:latin typeface="+mj-lt"/>
              </a:rPr>
              <a:t>Analisi della Comprensibilità dei Tool</a:t>
            </a:r>
            <a:br>
              <a:rPr lang="it-IT" sz="1800" dirty="0">
                <a:solidFill>
                  <a:schemeClr val="bg1"/>
                </a:solidFill>
                <a:latin typeface="+mj-lt"/>
              </a:rPr>
            </a:br>
            <a:r>
              <a:rPr lang="it-IT" sz="1800" dirty="0">
                <a:solidFill>
                  <a:schemeClr val="bg1"/>
                </a:solidFill>
                <a:effectLst/>
                <a:latin typeface="+mj-lt"/>
              </a:rPr>
              <a:t>di Identificazione Automatica</a:t>
            </a:r>
          </a:p>
          <a:p>
            <a:pPr algn="r" defTabSz="587022">
              <a:lnSpc>
                <a:spcPct val="120000"/>
              </a:lnSpc>
              <a:spcBef>
                <a:spcPts val="0"/>
              </a:spcBef>
              <a:defRPr sz="1800" b="1">
                <a:solidFill>
                  <a:srgbClr val="FFFFFF"/>
                </a:solidFill>
              </a:defRPr>
            </a:pPr>
            <a:r>
              <a:rPr lang="it-IT" sz="1800" dirty="0">
                <a:effectLst/>
                <a:latin typeface="+mj-lt"/>
              </a:rPr>
              <a:t>Alfredo Cannavaro</a:t>
            </a:r>
            <a:br>
              <a:rPr sz="1400" dirty="0"/>
            </a:br>
            <a:endParaRPr sz="1400" dirty="0"/>
          </a:p>
        </p:txBody>
      </p:sp>
    </p:spTree>
    <p:extLst>
      <p:ext uri="{BB962C8B-B14F-4D97-AF65-F5344CB8AC3E}">
        <p14:creationId xmlns:p14="http://schemas.microsoft.com/office/powerpoint/2010/main" val="10491052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it-IT" dirty="0"/>
              <a:t>Metodologia</a:t>
            </a:r>
            <a:endParaRPr dirty="0"/>
          </a:p>
        </p:txBody>
      </p:sp>
      <p:sp>
        <p:nvSpPr>
          <p:cNvPr id="230" name="email@studenti.unisa.it…"/>
          <p:cNvSpPr txBox="1"/>
          <p:nvPr/>
        </p:nvSpPr>
        <p:spPr>
          <a:xfrm>
            <a:off x="983157" y="8528014"/>
            <a:ext cx="5283498" cy="1069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587022">
              <a:lnSpc>
                <a:spcPct val="120000"/>
              </a:lnSpc>
              <a:spcBef>
                <a:spcPts val="0"/>
              </a:spcBef>
              <a:defRPr sz="1800" b="1">
                <a:solidFill>
                  <a:srgbClr val="FFFFFF"/>
                </a:solidFill>
                <a:latin typeface="+mj-lt"/>
                <a:ea typeface="+mj-ea"/>
                <a:cs typeface="+mj-cs"/>
                <a:sym typeface="Helvetica Neue"/>
              </a:defRPr>
            </a:pPr>
            <a:r>
              <a:rPr lang="it-IT" dirty="0"/>
              <a:t>a.cannavaro@studenti.unisa.it</a:t>
            </a:r>
          </a:p>
          <a:p>
            <a:pPr defTabSz="587022">
              <a:lnSpc>
                <a:spcPct val="120000"/>
              </a:lnSpc>
              <a:spcBef>
                <a:spcPts val="0"/>
              </a:spcBef>
              <a:defRPr sz="1800" b="1">
                <a:solidFill>
                  <a:srgbClr val="FFFFFF"/>
                </a:solidFill>
                <a:latin typeface="+mj-lt"/>
                <a:ea typeface="+mj-ea"/>
                <a:cs typeface="+mj-cs"/>
                <a:sym typeface="Helvetica Neue"/>
              </a:defRPr>
            </a:pPr>
            <a:r>
              <a:rPr lang="it-IT" dirty="0"/>
              <a:t>https://github.com/AlfCan-dev</a:t>
            </a:r>
          </a:p>
          <a:p>
            <a:pPr defTabSz="587022">
              <a:lnSpc>
                <a:spcPct val="120000"/>
              </a:lnSpc>
              <a:spcBef>
                <a:spcPts val="0"/>
              </a:spcBef>
              <a:defRPr sz="1800" b="1">
                <a:solidFill>
                  <a:srgbClr val="FFFFFF"/>
                </a:solidFill>
                <a:latin typeface="+mj-lt"/>
                <a:ea typeface="+mj-ea"/>
                <a:cs typeface="+mj-cs"/>
                <a:sym typeface="Helvetica Neue"/>
              </a:defRPr>
            </a:pPr>
            <a:r>
              <a:rPr lang="it-IT" dirty="0"/>
              <a:t>https://www.linkedin.com/in/alfredo-cannavaro/</a:t>
            </a:r>
            <a:endParaRPr dirty="0"/>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9" name="CasellaDiTesto 8">
            <a:extLst>
              <a:ext uri="{FF2B5EF4-FFF2-40B4-BE49-F238E27FC236}">
                <a16:creationId xmlns:a16="http://schemas.microsoft.com/office/drawing/2014/main" id="{A6558628-D088-D784-6FA3-BE6811DE5C27}"/>
              </a:ext>
            </a:extLst>
          </p:cNvPr>
          <p:cNvSpPr txBox="1"/>
          <p:nvPr/>
        </p:nvSpPr>
        <p:spPr>
          <a:xfrm>
            <a:off x="895853" y="1575540"/>
            <a:ext cx="4560816" cy="10115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it-IT" sz="3600" b="1" i="0" u="none" strike="noStrike" cap="none" spc="0" normalizeH="0" baseline="0" dirty="0">
                <a:ln>
                  <a:noFill/>
                </a:ln>
                <a:solidFill>
                  <a:schemeClr val="bg1"/>
                </a:solidFill>
                <a:effectLst/>
                <a:uFillTx/>
                <a:latin typeface="+mj-lt"/>
                <a:ea typeface="Helvetica"/>
                <a:cs typeface="Helvetica"/>
                <a:sym typeface="Helvetica"/>
              </a:rPr>
              <a:t>Dataset selezionato</a:t>
            </a:r>
          </a:p>
        </p:txBody>
      </p:sp>
      <p:pic>
        <p:nvPicPr>
          <p:cNvPr id="10" name="Immagine 9">
            <a:extLst>
              <a:ext uri="{FF2B5EF4-FFF2-40B4-BE49-F238E27FC236}">
                <a16:creationId xmlns:a16="http://schemas.microsoft.com/office/drawing/2014/main" id="{B13D45B9-F381-96B2-8B19-7F5D880D5434}"/>
              </a:ext>
            </a:extLst>
          </p:cNvPr>
          <p:cNvPicPr>
            <a:picLocks noChangeAspect="1"/>
          </p:cNvPicPr>
          <p:nvPr/>
        </p:nvPicPr>
        <p:blipFill>
          <a:blip r:embed="rId7"/>
          <a:stretch>
            <a:fillRect/>
          </a:stretch>
        </p:blipFill>
        <p:spPr>
          <a:xfrm>
            <a:off x="2379238" y="2742657"/>
            <a:ext cx="1274174" cy="1079086"/>
          </a:xfrm>
          <a:prstGeom prst="rect">
            <a:avLst/>
          </a:prstGeom>
        </p:spPr>
      </p:pic>
      <p:sp>
        <p:nvSpPr>
          <p:cNvPr id="11" name="CasellaDiTesto 10">
            <a:extLst>
              <a:ext uri="{FF2B5EF4-FFF2-40B4-BE49-F238E27FC236}">
                <a16:creationId xmlns:a16="http://schemas.microsoft.com/office/drawing/2014/main" id="{70944D3C-60E6-4A56-2351-99B22475B859}"/>
              </a:ext>
            </a:extLst>
          </p:cNvPr>
          <p:cNvSpPr txBox="1"/>
          <p:nvPr/>
        </p:nvSpPr>
        <p:spPr>
          <a:xfrm>
            <a:off x="2184714" y="3603138"/>
            <a:ext cx="2055488" cy="928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it-IT" sz="3000" i="0" u="none" strike="noStrike" cap="none" spc="0" normalizeH="0" baseline="0" dirty="0">
                <a:ln>
                  <a:noFill/>
                </a:ln>
                <a:solidFill>
                  <a:schemeClr val="bg1"/>
                </a:solidFill>
                <a:effectLst/>
                <a:uFillTx/>
                <a:latin typeface="+mj-lt"/>
                <a:ea typeface="Helvetica"/>
                <a:cs typeface="Helvetica"/>
                <a:sym typeface="Helvetica"/>
              </a:rPr>
              <a:t>AndroZoo</a:t>
            </a:r>
          </a:p>
        </p:txBody>
      </p:sp>
      <p:sp>
        <p:nvSpPr>
          <p:cNvPr id="12" name="Titolo Tesi…">
            <a:extLst>
              <a:ext uri="{FF2B5EF4-FFF2-40B4-BE49-F238E27FC236}">
                <a16:creationId xmlns:a16="http://schemas.microsoft.com/office/drawing/2014/main" id="{8C5C4491-3E69-B441-5815-5582A39D3412}"/>
              </a:ext>
            </a:extLst>
          </p:cNvPr>
          <p:cNvSpPr txBox="1"/>
          <p:nvPr/>
        </p:nvSpPr>
        <p:spPr>
          <a:xfrm>
            <a:off x="8762017" y="8409003"/>
            <a:ext cx="4242783" cy="1666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r" defTabSz="587022">
              <a:lnSpc>
                <a:spcPct val="120000"/>
              </a:lnSpc>
              <a:spcBef>
                <a:spcPts val="0"/>
              </a:spcBef>
              <a:defRPr sz="1800" b="1">
                <a:solidFill>
                  <a:srgbClr val="FFFFFF"/>
                </a:solidFill>
              </a:defRPr>
            </a:pPr>
            <a:r>
              <a:rPr lang="it-IT" sz="1800" dirty="0">
                <a:solidFill>
                  <a:schemeClr val="bg1"/>
                </a:solidFill>
                <a:effectLst/>
                <a:latin typeface="+mj-lt"/>
              </a:rPr>
              <a:t>Vulnerabilità Software in Android:</a:t>
            </a:r>
            <a:br>
              <a:rPr lang="it-IT" sz="1800" dirty="0">
                <a:solidFill>
                  <a:schemeClr val="bg1"/>
                </a:solidFill>
                <a:latin typeface="+mj-lt"/>
              </a:rPr>
            </a:br>
            <a:r>
              <a:rPr lang="it-IT" sz="1800" dirty="0">
                <a:solidFill>
                  <a:schemeClr val="bg1"/>
                </a:solidFill>
                <a:effectLst/>
                <a:latin typeface="+mj-lt"/>
              </a:rPr>
              <a:t>Analisi della Comprensibilità dei Tool</a:t>
            </a:r>
            <a:br>
              <a:rPr lang="it-IT" sz="1800" dirty="0">
                <a:solidFill>
                  <a:schemeClr val="bg1"/>
                </a:solidFill>
                <a:latin typeface="+mj-lt"/>
              </a:rPr>
            </a:br>
            <a:r>
              <a:rPr lang="it-IT" sz="1800" dirty="0">
                <a:solidFill>
                  <a:schemeClr val="bg1"/>
                </a:solidFill>
                <a:effectLst/>
                <a:latin typeface="+mj-lt"/>
              </a:rPr>
              <a:t>di Identificazione Automatica</a:t>
            </a:r>
          </a:p>
          <a:p>
            <a:pPr algn="r" defTabSz="587022">
              <a:lnSpc>
                <a:spcPct val="120000"/>
              </a:lnSpc>
              <a:spcBef>
                <a:spcPts val="0"/>
              </a:spcBef>
              <a:defRPr sz="1800" b="1">
                <a:solidFill>
                  <a:srgbClr val="FFFFFF"/>
                </a:solidFill>
              </a:defRPr>
            </a:pPr>
            <a:r>
              <a:rPr lang="it-IT" sz="1800" dirty="0">
                <a:effectLst/>
                <a:latin typeface="+mj-lt"/>
              </a:rPr>
              <a:t>Alfredo Cannavaro</a:t>
            </a:r>
            <a:br>
              <a:rPr sz="1400" dirty="0"/>
            </a:br>
            <a:endParaRPr sz="1400" dirty="0"/>
          </a:p>
        </p:txBody>
      </p:sp>
      <p:pic>
        <p:nvPicPr>
          <p:cNvPr id="13" name="Immagine 12">
            <a:extLst>
              <a:ext uri="{FF2B5EF4-FFF2-40B4-BE49-F238E27FC236}">
                <a16:creationId xmlns:a16="http://schemas.microsoft.com/office/drawing/2014/main" id="{819A4615-1121-6E3A-A475-4C2774125B7F}"/>
              </a:ext>
            </a:extLst>
          </p:cNvPr>
          <p:cNvPicPr>
            <a:picLocks noChangeAspect="1"/>
          </p:cNvPicPr>
          <p:nvPr/>
        </p:nvPicPr>
        <p:blipFill>
          <a:blip r:embed="rId8"/>
          <a:stretch>
            <a:fillRect/>
          </a:stretch>
        </p:blipFill>
        <p:spPr>
          <a:xfrm>
            <a:off x="8388619" y="2464566"/>
            <a:ext cx="1920406" cy="1914310"/>
          </a:xfrm>
          <a:prstGeom prst="rect">
            <a:avLst/>
          </a:prstGeom>
        </p:spPr>
      </p:pic>
      <p:sp>
        <p:nvSpPr>
          <p:cNvPr id="14" name="Freccia a destra 13">
            <a:extLst>
              <a:ext uri="{FF2B5EF4-FFF2-40B4-BE49-F238E27FC236}">
                <a16:creationId xmlns:a16="http://schemas.microsoft.com/office/drawing/2014/main" id="{BC75D663-F98F-E8D8-CB97-642DC6EDF474}"/>
              </a:ext>
            </a:extLst>
          </p:cNvPr>
          <p:cNvSpPr/>
          <p:nvPr/>
        </p:nvSpPr>
        <p:spPr>
          <a:xfrm>
            <a:off x="4797253" y="3150384"/>
            <a:ext cx="2696923" cy="698516"/>
          </a:xfrm>
          <a:prstGeom prst="rightArrow">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endParaRPr kumimoji="0" lang="it-IT" sz="3000" b="0" i="0" u="none" strike="noStrike" cap="none" spc="0" normalizeH="0" baseline="0">
              <a:ln>
                <a:noFill/>
              </a:ln>
              <a:solidFill>
                <a:srgbClr val="000000"/>
              </a:solidFill>
              <a:effectLst/>
              <a:uFillTx/>
              <a:latin typeface="Helvetica"/>
              <a:ea typeface="Helvetica"/>
              <a:cs typeface="Helvetica"/>
              <a:sym typeface="Helvetica"/>
            </a:endParaRPr>
          </a:p>
        </p:txBody>
      </p:sp>
      <p:pic>
        <p:nvPicPr>
          <p:cNvPr id="15" name="Immagine 14">
            <a:extLst>
              <a:ext uri="{FF2B5EF4-FFF2-40B4-BE49-F238E27FC236}">
                <a16:creationId xmlns:a16="http://schemas.microsoft.com/office/drawing/2014/main" id="{80B90DA4-48F0-7866-DB1E-07134ECB349C}"/>
              </a:ext>
            </a:extLst>
          </p:cNvPr>
          <p:cNvPicPr>
            <a:picLocks noChangeAspect="1"/>
          </p:cNvPicPr>
          <p:nvPr/>
        </p:nvPicPr>
        <p:blipFill>
          <a:blip r:embed="rId9"/>
          <a:stretch>
            <a:fillRect/>
          </a:stretch>
        </p:blipFill>
        <p:spPr>
          <a:xfrm>
            <a:off x="9909890" y="4017797"/>
            <a:ext cx="724458" cy="722158"/>
          </a:xfrm>
          <a:prstGeom prst="rect">
            <a:avLst/>
          </a:prstGeom>
        </p:spPr>
      </p:pic>
    </p:spTree>
    <p:extLst>
      <p:ext uri="{BB962C8B-B14F-4D97-AF65-F5344CB8AC3E}">
        <p14:creationId xmlns:p14="http://schemas.microsoft.com/office/powerpoint/2010/main" val="190607273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it-IT" dirty="0"/>
              <a:t>Metodologia</a:t>
            </a:r>
            <a:endParaRPr dirty="0"/>
          </a:p>
        </p:txBody>
      </p:sp>
      <p:sp>
        <p:nvSpPr>
          <p:cNvPr id="230" name="email@studenti.unisa.it…"/>
          <p:cNvSpPr txBox="1"/>
          <p:nvPr/>
        </p:nvSpPr>
        <p:spPr>
          <a:xfrm>
            <a:off x="983157" y="8528014"/>
            <a:ext cx="5283498"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latin typeface="+mj-lt"/>
                <a:ea typeface="+mj-ea"/>
                <a:cs typeface="+mj-cs"/>
                <a:sym typeface="Helvetica Neue"/>
              </a:defRPr>
            </a:pPr>
            <a:r>
              <a:rPr lang="it-IT" dirty="0"/>
              <a:t>a.cannavaro@studenti.unisa.it</a:t>
            </a:r>
          </a:p>
          <a:p>
            <a:pPr defTabSz="587022">
              <a:lnSpc>
                <a:spcPct val="120000"/>
              </a:lnSpc>
              <a:spcBef>
                <a:spcPts val="0"/>
              </a:spcBef>
              <a:defRPr sz="1800" b="1">
                <a:solidFill>
                  <a:srgbClr val="FFFFFF"/>
                </a:solidFill>
                <a:latin typeface="+mj-lt"/>
                <a:ea typeface="+mj-ea"/>
                <a:cs typeface="+mj-cs"/>
                <a:sym typeface="Helvetica Neue"/>
              </a:defRPr>
            </a:pPr>
            <a:r>
              <a:rPr lang="it-IT" dirty="0"/>
              <a:t>https://github.com/AlfCan-dev</a:t>
            </a:r>
          </a:p>
          <a:p>
            <a:pPr defTabSz="587022">
              <a:lnSpc>
                <a:spcPct val="120000"/>
              </a:lnSpc>
              <a:spcBef>
                <a:spcPts val="0"/>
              </a:spcBef>
              <a:defRPr sz="1800" b="1">
                <a:solidFill>
                  <a:srgbClr val="FFFFFF"/>
                </a:solidFill>
                <a:latin typeface="+mj-lt"/>
                <a:ea typeface="+mj-ea"/>
                <a:cs typeface="+mj-cs"/>
                <a:sym typeface="Helvetica Neue"/>
              </a:defRPr>
            </a:pPr>
            <a:r>
              <a:rPr lang="it-IT" dirty="0"/>
              <a:t>https://www.linkedin.com/in/alfredo-cannavaro/</a:t>
            </a:r>
            <a:endParaRPr dirty="0"/>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9" name="CasellaDiTesto 8">
            <a:extLst>
              <a:ext uri="{FF2B5EF4-FFF2-40B4-BE49-F238E27FC236}">
                <a16:creationId xmlns:a16="http://schemas.microsoft.com/office/drawing/2014/main" id="{A6558628-D088-D784-6FA3-BE6811DE5C27}"/>
              </a:ext>
            </a:extLst>
          </p:cNvPr>
          <p:cNvSpPr txBox="1"/>
          <p:nvPr/>
        </p:nvSpPr>
        <p:spPr>
          <a:xfrm>
            <a:off x="895853" y="1575540"/>
            <a:ext cx="4560816" cy="10115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it-IT" sz="3600" b="1" i="0" u="none" strike="noStrike" cap="none" spc="0" normalizeH="0" baseline="0" dirty="0">
                <a:ln>
                  <a:noFill/>
                </a:ln>
                <a:solidFill>
                  <a:schemeClr val="bg1"/>
                </a:solidFill>
                <a:effectLst/>
                <a:uFillTx/>
                <a:latin typeface="+mj-lt"/>
                <a:ea typeface="Helvetica"/>
                <a:cs typeface="Helvetica"/>
                <a:sym typeface="Helvetica"/>
              </a:rPr>
              <a:t>Dataset selezionato</a:t>
            </a:r>
          </a:p>
        </p:txBody>
      </p:sp>
      <p:pic>
        <p:nvPicPr>
          <p:cNvPr id="10" name="Immagine 9">
            <a:extLst>
              <a:ext uri="{FF2B5EF4-FFF2-40B4-BE49-F238E27FC236}">
                <a16:creationId xmlns:a16="http://schemas.microsoft.com/office/drawing/2014/main" id="{B13D45B9-F381-96B2-8B19-7F5D880D5434}"/>
              </a:ext>
            </a:extLst>
          </p:cNvPr>
          <p:cNvPicPr>
            <a:picLocks noChangeAspect="1"/>
          </p:cNvPicPr>
          <p:nvPr/>
        </p:nvPicPr>
        <p:blipFill>
          <a:blip r:embed="rId7"/>
          <a:stretch>
            <a:fillRect/>
          </a:stretch>
        </p:blipFill>
        <p:spPr>
          <a:xfrm>
            <a:off x="2379238" y="2742657"/>
            <a:ext cx="1274174" cy="1079086"/>
          </a:xfrm>
          <a:prstGeom prst="rect">
            <a:avLst/>
          </a:prstGeom>
        </p:spPr>
      </p:pic>
      <p:sp>
        <p:nvSpPr>
          <p:cNvPr id="11" name="CasellaDiTesto 10">
            <a:extLst>
              <a:ext uri="{FF2B5EF4-FFF2-40B4-BE49-F238E27FC236}">
                <a16:creationId xmlns:a16="http://schemas.microsoft.com/office/drawing/2014/main" id="{70944D3C-60E6-4A56-2351-99B22475B859}"/>
              </a:ext>
            </a:extLst>
          </p:cNvPr>
          <p:cNvSpPr txBox="1"/>
          <p:nvPr/>
        </p:nvSpPr>
        <p:spPr>
          <a:xfrm>
            <a:off x="2184714" y="3603138"/>
            <a:ext cx="2055488" cy="928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it-IT" sz="3000" i="0" u="none" strike="noStrike" cap="none" spc="0" normalizeH="0" baseline="0" dirty="0">
                <a:ln>
                  <a:noFill/>
                </a:ln>
                <a:solidFill>
                  <a:schemeClr val="bg1"/>
                </a:solidFill>
                <a:effectLst/>
                <a:uFillTx/>
                <a:latin typeface="+mj-lt"/>
                <a:ea typeface="Helvetica"/>
                <a:cs typeface="Helvetica"/>
                <a:sym typeface="Helvetica"/>
              </a:rPr>
              <a:t>AndroZoo</a:t>
            </a:r>
          </a:p>
        </p:txBody>
      </p:sp>
      <p:sp>
        <p:nvSpPr>
          <p:cNvPr id="12" name="Titolo Tesi…">
            <a:extLst>
              <a:ext uri="{FF2B5EF4-FFF2-40B4-BE49-F238E27FC236}">
                <a16:creationId xmlns:a16="http://schemas.microsoft.com/office/drawing/2014/main" id="{8C5C4491-3E69-B441-5815-5582A39D3412}"/>
              </a:ext>
            </a:extLst>
          </p:cNvPr>
          <p:cNvSpPr txBox="1"/>
          <p:nvPr/>
        </p:nvSpPr>
        <p:spPr>
          <a:xfrm>
            <a:off x="8762017" y="8409003"/>
            <a:ext cx="4242783" cy="1666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r" defTabSz="587022">
              <a:lnSpc>
                <a:spcPct val="120000"/>
              </a:lnSpc>
              <a:spcBef>
                <a:spcPts val="0"/>
              </a:spcBef>
              <a:defRPr sz="1800" b="1">
                <a:solidFill>
                  <a:srgbClr val="FFFFFF"/>
                </a:solidFill>
              </a:defRPr>
            </a:pPr>
            <a:r>
              <a:rPr lang="it-IT" sz="1800" dirty="0">
                <a:solidFill>
                  <a:schemeClr val="bg1"/>
                </a:solidFill>
                <a:effectLst/>
                <a:latin typeface="+mj-lt"/>
              </a:rPr>
              <a:t>Vulnerabilità Software in Android:</a:t>
            </a:r>
            <a:br>
              <a:rPr lang="it-IT" sz="1800" dirty="0">
                <a:solidFill>
                  <a:schemeClr val="bg1"/>
                </a:solidFill>
                <a:latin typeface="+mj-lt"/>
              </a:rPr>
            </a:br>
            <a:r>
              <a:rPr lang="it-IT" sz="1800" dirty="0">
                <a:solidFill>
                  <a:schemeClr val="bg1"/>
                </a:solidFill>
                <a:effectLst/>
                <a:latin typeface="+mj-lt"/>
              </a:rPr>
              <a:t>Analisi della Comprensibilità dei Tool</a:t>
            </a:r>
            <a:br>
              <a:rPr lang="it-IT" sz="1800" dirty="0">
                <a:solidFill>
                  <a:schemeClr val="bg1"/>
                </a:solidFill>
                <a:latin typeface="+mj-lt"/>
              </a:rPr>
            </a:br>
            <a:r>
              <a:rPr lang="it-IT" sz="1800" dirty="0">
                <a:solidFill>
                  <a:schemeClr val="bg1"/>
                </a:solidFill>
                <a:effectLst/>
                <a:latin typeface="+mj-lt"/>
              </a:rPr>
              <a:t>di Identificazione Automatica</a:t>
            </a:r>
          </a:p>
          <a:p>
            <a:pPr algn="r" defTabSz="587022">
              <a:lnSpc>
                <a:spcPct val="120000"/>
              </a:lnSpc>
              <a:spcBef>
                <a:spcPts val="0"/>
              </a:spcBef>
              <a:defRPr sz="1800" b="1">
                <a:solidFill>
                  <a:srgbClr val="FFFFFF"/>
                </a:solidFill>
              </a:defRPr>
            </a:pPr>
            <a:r>
              <a:rPr lang="it-IT" sz="1800" dirty="0">
                <a:effectLst/>
                <a:latin typeface="+mj-lt"/>
              </a:rPr>
              <a:t>Alfredo Cannavaro</a:t>
            </a:r>
            <a:br>
              <a:rPr sz="1400" dirty="0"/>
            </a:br>
            <a:endParaRPr sz="1400" dirty="0"/>
          </a:p>
        </p:txBody>
      </p:sp>
      <p:pic>
        <p:nvPicPr>
          <p:cNvPr id="13" name="Immagine 12">
            <a:extLst>
              <a:ext uri="{FF2B5EF4-FFF2-40B4-BE49-F238E27FC236}">
                <a16:creationId xmlns:a16="http://schemas.microsoft.com/office/drawing/2014/main" id="{819A4615-1121-6E3A-A475-4C2774125B7F}"/>
              </a:ext>
            </a:extLst>
          </p:cNvPr>
          <p:cNvPicPr>
            <a:picLocks noChangeAspect="1"/>
          </p:cNvPicPr>
          <p:nvPr/>
        </p:nvPicPr>
        <p:blipFill>
          <a:blip r:embed="rId8"/>
          <a:stretch>
            <a:fillRect/>
          </a:stretch>
        </p:blipFill>
        <p:spPr>
          <a:xfrm>
            <a:off x="8388619" y="2464566"/>
            <a:ext cx="1920406" cy="1914310"/>
          </a:xfrm>
          <a:prstGeom prst="rect">
            <a:avLst/>
          </a:prstGeom>
        </p:spPr>
      </p:pic>
      <p:sp>
        <p:nvSpPr>
          <p:cNvPr id="14" name="Freccia a destra 13">
            <a:extLst>
              <a:ext uri="{FF2B5EF4-FFF2-40B4-BE49-F238E27FC236}">
                <a16:creationId xmlns:a16="http://schemas.microsoft.com/office/drawing/2014/main" id="{BC75D663-F98F-E8D8-CB97-642DC6EDF474}"/>
              </a:ext>
            </a:extLst>
          </p:cNvPr>
          <p:cNvSpPr/>
          <p:nvPr/>
        </p:nvSpPr>
        <p:spPr>
          <a:xfrm>
            <a:off x="4797253" y="3150384"/>
            <a:ext cx="2696923" cy="698516"/>
          </a:xfrm>
          <a:prstGeom prst="rightArrow">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endParaRPr kumimoji="0" lang="it-IT" sz="3000" b="0" i="0" u="none" strike="noStrike" cap="none" spc="0" normalizeH="0" baseline="0">
              <a:ln>
                <a:noFill/>
              </a:ln>
              <a:solidFill>
                <a:srgbClr val="000000"/>
              </a:solidFill>
              <a:effectLst/>
              <a:uFillTx/>
              <a:latin typeface="Helvetica"/>
              <a:ea typeface="Helvetica"/>
              <a:cs typeface="Helvetica"/>
              <a:sym typeface="Helvetica"/>
            </a:endParaRPr>
          </a:p>
        </p:txBody>
      </p:sp>
      <p:pic>
        <p:nvPicPr>
          <p:cNvPr id="15" name="Immagine 14">
            <a:extLst>
              <a:ext uri="{FF2B5EF4-FFF2-40B4-BE49-F238E27FC236}">
                <a16:creationId xmlns:a16="http://schemas.microsoft.com/office/drawing/2014/main" id="{80B90DA4-48F0-7866-DB1E-07134ECB349C}"/>
              </a:ext>
            </a:extLst>
          </p:cNvPr>
          <p:cNvPicPr>
            <a:picLocks noChangeAspect="1"/>
          </p:cNvPicPr>
          <p:nvPr/>
        </p:nvPicPr>
        <p:blipFill>
          <a:blip r:embed="rId9"/>
          <a:stretch>
            <a:fillRect/>
          </a:stretch>
        </p:blipFill>
        <p:spPr>
          <a:xfrm>
            <a:off x="9909890" y="4017797"/>
            <a:ext cx="724458" cy="722158"/>
          </a:xfrm>
          <a:prstGeom prst="rect">
            <a:avLst/>
          </a:prstGeom>
        </p:spPr>
      </p:pic>
      <p:sp>
        <p:nvSpPr>
          <p:cNvPr id="16" name="CasellaDiTesto 15">
            <a:extLst>
              <a:ext uri="{FF2B5EF4-FFF2-40B4-BE49-F238E27FC236}">
                <a16:creationId xmlns:a16="http://schemas.microsoft.com/office/drawing/2014/main" id="{1FD206C8-41C2-4E9F-389B-540FC4698617}"/>
              </a:ext>
            </a:extLst>
          </p:cNvPr>
          <p:cNvSpPr txBox="1"/>
          <p:nvPr/>
        </p:nvSpPr>
        <p:spPr>
          <a:xfrm>
            <a:off x="895853" y="4748886"/>
            <a:ext cx="2411442" cy="10115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it-IT" sz="3600" b="1" i="0" u="none" strike="noStrike" cap="none" spc="0" normalizeH="0" baseline="0" dirty="0">
                <a:ln>
                  <a:noFill/>
                </a:ln>
                <a:solidFill>
                  <a:schemeClr val="bg1"/>
                </a:solidFill>
                <a:effectLst/>
                <a:uFillTx/>
                <a:latin typeface="+mj-lt"/>
                <a:ea typeface="Helvetica"/>
                <a:cs typeface="Helvetica"/>
                <a:sym typeface="Helvetica"/>
              </a:rPr>
              <a:t>Accesso</a:t>
            </a:r>
          </a:p>
        </p:txBody>
      </p:sp>
      <p:sp>
        <p:nvSpPr>
          <p:cNvPr id="19" name="CasellaDiTesto 18">
            <a:extLst>
              <a:ext uri="{FF2B5EF4-FFF2-40B4-BE49-F238E27FC236}">
                <a16:creationId xmlns:a16="http://schemas.microsoft.com/office/drawing/2014/main" id="{B92CB48C-E816-DDDA-A11B-9113DD9D0F2F}"/>
              </a:ext>
            </a:extLst>
          </p:cNvPr>
          <p:cNvSpPr txBox="1"/>
          <p:nvPr/>
        </p:nvSpPr>
        <p:spPr>
          <a:xfrm>
            <a:off x="2375250" y="6096400"/>
            <a:ext cx="5709591" cy="9561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lang="it-IT" sz="3200" b="0" i="1" u="none" strike="noStrike" baseline="0" dirty="0">
                <a:solidFill>
                  <a:schemeClr val="bg1"/>
                </a:solidFill>
                <a:latin typeface="+mj-lt"/>
              </a:rPr>
              <a:t>androzoo@uni.lu</a:t>
            </a:r>
            <a:endParaRPr kumimoji="0" lang="it-IT" sz="3200" b="0" i="1" u="none" strike="noStrike" cap="none" spc="0" normalizeH="0" baseline="0" dirty="0">
              <a:ln>
                <a:noFill/>
              </a:ln>
              <a:solidFill>
                <a:schemeClr val="bg1"/>
              </a:solidFill>
              <a:effectLst/>
              <a:uFillTx/>
              <a:latin typeface="+mj-lt"/>
              <a:ea typeface="Helvetica"/>
              <a:cs typeface="Helvetica"/>
              <a:sym typeface="Helvetica"/>
            </a:endParaRPr>
          </a:p>
        </p:txBody>
      </p:sp>
      <p:pic>
        <p:nvPicPr>
          <p:cNvPr id="2" name="Immagine 1">
            <a:extLst>
              <a:ext uri="{FF2B5EF4-FFF2-40B4-BE49-F238E27FC236}">
                <a16:creationId xmlns:a16="http://schemas.microsoft.com/office/drawing/2014/main" id="{CEEF89E0-57C5-744C-1C23-EAA51B8CE0F7}"/>
              </a:ext>
            </a:extLst>
          </p:cNvPr>
          <p:cNvPicPr>
            <a:picLocks noChangeAspect="1"/>
          </p:cNvPicPr>
          <p:nvPr/>
        </p:nvPicPr>
        <p:blipFill>
          <a:blip r:embed="rId10"/>
          <a:stretch>
            <a:fillRect/>
          </a:stretch>
        </p:blipFill>
        <p:spPr>
          <a:xfrm>
            <a:off x="7417221" y="4778407"/>
            <a:ext cx="3321758" cy="3321758"/>
          </a:xfrm>
          <a:prstGeom prst="rect">
            <a:avLst/>
          </a:prstGeom>
        </p:spPr>
      </p:pic>
      <p:pic>
        <p:nvPicPr>
          <p:cNvPr id="3" name="Immagine 2">
            <a:extLst>
              <a:ext uri="{FF2B5EF4-FFF2-40B4-BE49-F238E27FC236}">
                <a16:creationId xmlns:a16="http://schemas.microsoft.com/office/drawing/2014/main" id="{338F238D-E912-7A61-1745-CFE48C836E1D}"/>
              </a:ext>
            </a:extLst>
          </p:cNvPr>
          <p:cNvPicPr>
            <a:picLocks noChangeAspect="1"/>
          </p:cNvPicPr>
          <p:nvPr/>
        </p:nvPicPr>
        <p:blipFill>
          <a:blip r:embed="rId11"/>
          <a:stretch>
            <a:fillRect/>
          </a:stretch>
        </p:blipFill>
        <p:spPr>
          <a:xfrm>
            <a:off x="9412120" y="4915644"/>
            <a:ext cx="995540" cy="995540"/>
          </a:xfrm>
          <a:prstGeom prst="rect">
            <a:avLst/>
          </a:prstGeom>
        </p:spPr>
      </p:pic>
    </p:spTree>
    <p:extLst>
      <p:ext uri="{BB962C8B-B14F-4D97-AF65-F5344CB8AC3E}">
        <p14:creationId xmlns:p14="http://schemas.microsoft.com/office/powerpoint/2010/main" val="372124592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it-IT" dirty="0"/>
              <a:t>Dataset AndroZoo</a:t>
            </a:r>
            <a:endParaRPr dirty="0"/>
          </a:p>
        </p:txBody>
      </p:sp>
      <p:sp>
        <p:nvSpPr>
          <p:cNvPr id="230" name="email@studenti.unisa.it…"/>
          <p:cNvSpPr txBox="1"/>
          <p:nvPr/>
        </p:nvSpPr>
        <p:spPr>
          <a:xfrm>
            <a:off x="983157" y="8528014"/>
            <a:ext cx="5283498"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latin typeface="+mj-lt"/>
                <a:ea typeface="+mj-ea"/>
                <a:cs typeface="+mj-cs"/>
                <a:sym typeface="Helvetica Neue"/>
              </a:defRPr>
            </a:pPr>
            <a:r>
              <a:rPr lang="it-IT" dirty="0"/>
              <a:t>a.cannavaro@studenti.unisa.it</a:t>
            </a:r>
          </a:p>
          <a:p>
            <a:pPr defTabSz="587022">
              <a:lnSpc>
                <a:spcPct val="120000"/>
              </a:lnSpc>
              <a:spcBef>
                <a:spcPts val="0"/>
              </a:spcBef>
              <a:defRPr sz="1800" b="1">
                <a:solidFill>
                  <a:srgbClr val="FFFFFF"/>
                </a:solidFill>
                <a:latin typeface="+mj-lt"/>
                <a:ea typeface="+mj-ea"/>
                <a:cs typeface="+mj-cs"/>
                <a:sym typeface="Helvetica Neue"/>
              </a:defRPr>
            </a:pPr>
            <a:r>
              <a:rPr lang="it-IT" dirty="0"/>
              <a:t>https://github.com/AlfCan-dev</a:t>
            </a:r>
          </a:p>
          <a:p>
            <a:pPr defTabSz="587022">
              <a:lnSpc>
                <a:spcPct val="120000"/>
              </a:lnSpc>
              <a:spcBef>
                <a:spcPts val="0"/>
              </a:spcBef>
              <a:defRPr sz="1800" b="1">
                <a:solidFill>
                  <a:srgbClr val="FFFFFF"/>
                </a:solidFill>
                <a:latin typeface="+mj-lt"/>
                <a:ea typeface="+mj-ea"/>
                <a:cs typeface="+mj-cs"/>
                <a:sym typeface="Helvetica Neue"/>
              </a:defRPr>
            </a:pPr>
            <a:r>
              <a:rPr lang="it-IT" dirty="0"/>
              <a:t>https://www.linkedin.com/in/alfredo-cannavaro/</a:t>
            </a:r>
            <a:endParaRPr dirty="0"/>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pic>
        <p:nvPicPr>
          <p:cNvPr id="2" name="Immagine 1">
            <a:extLst>
              <a:ext uri="{FF2B5EF4-FFF2-40B4-BE49-F238E27FC236}">
                <a16:creationId xmlns:a16="http://schemas.microsoft.com/office/drawing/2014/main" id="{9B0B00E9-0DC7-FE3E-5AE5-A151ECAF9BE7}"/>
              </a:ext>
            </a:extLst>
          </p:cNvPr>
          <p:cNvPicPr>
            <a:picLocks noChangeAspect="1"/>
          </p:cNvPicPr>
          <p:nvPr/>
        </p:nvPicPr>
        <p:blipFill>
          <a:blip r:embed="rId7"/>
          <a:stretch>
            <a:fillRect/>
          </a:stretch>
        </p:blipFill>
        <p:spPr>
          <a:xfrm>
            <a:off x="1413306" y="1628855"/>
            <a:ext cx="1276915" cy="1080629"/>
          </a:xfrm>
          <a:prstGeom prst="rect">
            <a:avLst/>
          </a:prstGeom>
        </p:spPr>
      </p:pic>
      <p:pic>
        <p:nvPicPr>
          <p:cNvPr id="5" name="Immagine 4">
            <a:extLst>
              <a:ext uri="{FF2B5EF4-FFF2-40B4-BE49-F238E27FC236}">
                <a16:creationId xmlns:a16="http://schemas.microsoft.com/office/drawing/2014/main" id="{9FF718B7-5591-A961-C9A7-4A1CD1D0DD06}"/>
              </a:ext>
            </a:extLst>
          </p:cNvPr>
          <p:cNvPicPr>
            <a:picLocks noChangeAspect="1"/>
          </p:cNvPicPr>
          <p:nvPr/>
        </p:nvPicPr>
        <p:blipFill>
          <a:blip r:embed="rId8"/>
          <a:stretch>
            <a:fillRect/>
          </a:stretch>
        </p:blipFill>
        <p:spPr>
          <a:xfrm>
            <a:off x="5805810" y="1414738"/>
            <a:ext cx="1508861" cy="1508861"/>
          </a:xfrm>
          <a:prstGeom prst="rect">
            <a:avLst/>
          </a:prstGeom>
        </p:spPr>
      </p:pic>
      <p:pic>
        <p:nvPicPr>
          <p:cNvPr id="7" name="Immagine 6">
            <a:extLst>
              <a:ext uri="{FF2B5EF4-FFF2-40B4-BE49-F238E27FC236}">
                <a16:creationId xmlns:a16="http://schemas.microsoft.com/office/drawing/2014/main" id="{1EE1B79F-E7C8-B6B6-98C6-7C68136911C5}"/>
              </a:ext>
            </a:extLst>
          </p:cNvPr>
          <p:cNvPicPr>
            <a:picLocks noChangeAspect="1"/>
          </p:cNvPicPr>
          <p:nvPr/>
        </p:nvPicPr>
        <p:blipFill>
          <a:blip r:embed="rId9"/>
          <a:stretch>
            <a:fillRect/>
          </a:stretch>
        </p:blipFill>
        <p:spPr>
          <a:xfrm>
            <a:off x="6733452" y="2159024"/>
            <a:ext cx="479487" cy="479487"/>
          </a:xfrm>
          <a:prstGeom prst="rect">
            <a:avLst/>
          </a:prstGeom>
        </p:spPr>
      </p:pic>
      <p:cxnSp>
        <p:nvCxnSpPr>
          <p:cNvPr id="9" name="Connettore 2 8">
            <a:extLst>
              <a:ext uri="{FF2B5EF4-FFF2-40B4-BE49-F238E27FC236}">
                <a16:creationId xmlns:a16="http://schemas.microsoft.com/office/drawing/2014/main" id="{621EDF2E-A497-CD6D-55FB-00450F954FA2}"/>
              </a:ext>
            </a:extLst>
          </p:cNvPr>
          <p:cNvCxnSpPr/>
          <p:nvPr/>
        </p:nvCxnSpPr>
        <p:spPr>
          <a:xfrm>
            <a:off x="2862040" y="2299882"/>
            <a:ext cx="3016995" cy="0"/>
          </a:xfrm>
          <a:prstGeom prst="straightConnector1">
            <a:avLst/>
          </a:prstGeom>
          <a:noFill/>
          <a:ln w="25400" cap="flat">
            <a:solidFill>
              <a:schemeClr val="bg1"/>
            </a:solidFill>
            <a:prstDash val="solid"/>
            <a:round/>
            <a:tailEnd type="triangle"/>
          </a:ln>
          <a:effectLst/>
          <a:sp3d/>
        </p:spPr>
        <p:style>
          <a:lnRef idx="0">
            <a:scrgbClr r="0" g="0" b="0"/>
          </a:lnRef>
          <a:fillRef idx="0">
            <a:scrgbClr r="0" g="0" b="0"/>
          </a:fillRef>
          <a:effectRef idx="0">
            <a:scrgbClr r="0" g="0" b="0"/>
          </a:effectRef>
          <a:fontRef idx="none"/>
        </p:style>
      </p:cxnSp>
      <p:sp>
        <p:nvSpPr>
          <p:cNvPr id="3" name="CasellaDiTesto 2">
            <a:extLst>
              <a:ext uri="{FF2B5EF4-FFF2-40B4-BE49-F238E27FC236}">
                <a16:creationId xmlns:a16="http://schemas.microsoft.com/office/drawing/2014/main" id="{1E390EEA-2CDF-2571-F804-568251D597A3}"/>
              </a:ext>
            </a:extLst>
          </p:cNvPr>
          <p:cNvSpPr txBox="1"/>
          <p:nvPr/>
        </p:nvSpPr>
        <p:spPr>
          <a:xfrm>
            <a:off x="7124893" y="2214588"/>
            <a:ext cx="813889" cy="6583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it-IT" sz="1050" b="0" i="0" u="none" strike="noStrike" cap="none" spc="0" normalizeH="0" baseline="0" dirty="0">
                <a:ln>
                  <a:noFill/>
                </a:ln>
                <a:solidFill>
                  <a:schemeClr val="bg1"/>
                </a:solidFill>
                <a:effectLst/>
                <a:uFillTx/>
                <a:latin typeface="+mj-lt"/>
                <a:ea typeface="Helvetica"/>
                <a:cs typeface="Helvetica"/>
                <a:sym typeface="Helvetica"/>
              </a:rPr>
              <a:t>30</a:t>
            </a:r>
          </a:p>
        </p:txBody>
      </p:sp>
      <p:sp>
        <p:nvSpPr>
          <p:cNvPr id="4" name="Titolo Tesi…">
            <a:extLst>
              <a:ext uri="{FF2B5EF4-FFF2-40B4-BE49-F238E27FC236}">
                <a16:creationId xmlns:a16="http://schemas.microsoft.com/office/drawing/2014/main" id="{C39D8E59-3C72-DA2F-728F-31529C25A152}"/>
              </a:ext>
            </a:extLst>
          </p:cNvPr>
          <p:cNvSpPr txBox="1"/>
          <p:nvPr/>
        </p:nvSpPr>
        <p:spPr>
          <a:xfrm>
            <a:off x="8762017" y="8409003"/>
            <a:ext cx="4242783" cy="1666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r" defTabSz="587022">
              <a:lnSpc>
                <a:spcPct val="120000"/>
              </a:lnSpc>
              <a:spcBef>
                <a:spcPts val="0"/>
              </a:spcBef>
              <a:defRPr sz="1800" b="1">
                <a:solidFill>
                  <a:srgbClr val="FFFFFF"/>
                </a:solidFill>
              </a:defRPr>
            </a:pPr>
            <a:r>
              <a:rPr lang="it-IT" sz="1800" dirty="0">
                <a:solidFill>
                  <a:schemeClr val="bg1"/>
                </a:solidFill>
                <a:effectLst/>
                <a:latin typeface="+mj-lt"/>
              </a:rPr>
              <a:t>Vulnerabilità Software in Android:</a:t>
            </a:r>
            <a:br>
              <a:rPr lang="it-IT" sz="1800" dirty="0">
                <a:solidFill>
                  <a:schemeClr val="bg1"/>
                </a:solidFill>
                <a:latin typeface="+mj-lt"/>
              </a:rPr>
            </a:br>
            <a:r>
              <a:rPr lang="it-IT" sz="1800" dirty="0">
                <a:solidFill>
                  <a:schemeClr val="bg1"/>
                </a:solidFill>
                <a:effectLst/>
                <a:latin typeface="+mj-lt"/>
              </a:rPr>
              <a:t>Analisi della Comprensibilità dei Tool</a:t>
            </a:r>
            <a:br>
              <a:rPr lang="it-IT" sz="1800" dirty="0">
                <a:solidFill>
                  <a:schemeClr val="bg1"/>
                </a:solidFill>
                <a:latin typeface="+mj-lt"/>
              </a:rPr>
            </a:br>
            <a:r>
              <a:rPr lang="it-IT" sz="1800" dirty="0">
                <a:solidFill>
                  <a:schemeClr val="bg1"/>
                </a:solidFill>
                <a:effectLst/>
                <a:latin typeface="+mj-lt"/>
              </a:rPr>
              <a:t>di Identificazione Automatica</a:t>
            </a:r>
          </a:p>
          <a:p>
            <a:pPr algn="r" defTabSz="587022">
              <a:lnSpc>
                <a:spcPct val="120000"/>
              </a:lnSpc>
              <a:spcBef>
                <a:spcPts val="0"/>
              </a:spcBef>
              <a:defRPr sz="1800" b="1">
                <a:solidFill>
                  <a:srgbClr val="FFFFFF"/>
                </a:solidFill>
              </a:defRPr>
            </a:pPr>
            <a:r>
              <a:rPr lang="it-IT" sz="1800" dirty="0">
                <a:effectLst/>
                <a:latin typeface="+mj-lt"/>
              </a:rPr>
              <a:t>Alfredo Cannavaro</a:t>
            </a:r>
            <a:br>
              <a:rPr sz="1400" dirty="0"/>
            </a:br>
            <a:endParaRPr sz="1400" dirty="0"/>
          </a:p>
        </p:txBody>
      </p:sp>
    </p:spTree>
    <p:extLst>
      <p:ext uri="{BB962C8B-B14F-4D97-AF65-F5344CB8AC3E}">
        <p14:creationId xmlns:p14="http://schemas.microsoft.com/office/powerpoint/2010/main" val="241073079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it-IT" dirty="0"/>
              <a:t>Introduzione</a:t>
            </a:r>
            <a:endParaRPr dirty="0"/>
          </a:p>
        </p:txBody>
      </p:sp>
      <p:sp>
        <p:nvSpPr>
          <p:cNvPr id="229" name="Titolo Tesi…"/>
          <p:cNvSpPr txBox="1"/>
          <p:nvPr/>
        </p:nvSpPr>
        <p:spPr>
          <a:xfrm>
            <a:off x="8762017" y="8409003"/>
            <a:ext cx="4242783" cy="1666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r" defTabSz="587022">
              <a:lnSpc>
                <a:spcPct val="120000"/>
              </a:lnSpc>
              <a:spcBef>
                <a:spcPts val="0"/>
              </a:spcBef>
              <a:defRPr sz="1800" b="1">
                <a:solidFill>
                  <a:srgbClr val="FFFFFF"/>
                </a:solidFill>
              </a:defRPr>
            </a:pPr>
            <a:r>
              <a:rPr lang="it-IT" sz="1800" dirty="0">
                <a:solidFill>
                  <a:schemeClr val="bg1"/>
                </a:solidFill>
                <a:effectLst/>
                <a:latin typeface="+mj-lt"/>
              </a:rPr>
              <a:t>Vulnerabilità Software in Android:</a:t>
            </a:r>
            <a:br>
              <a:rPr lang="it-IT" sz="1800" dirty="0">
                <a:solidFill>
                  <a:schemeClr val="bg1"/>
                </a:solidFill>
                <a:latin typeface="+mj-lt"/>
              </a:rPr>
            </a:br>
            <a:r>
              <a:rPr lang="it-IT" sz="1800" dirty="0">
                <a:solidFill>
                  <a:schemeClr val="bg1"/>
                </a:solidFill>
                <a:effectLst/>
                <a:latin typeface="+mj-lt"/>
              </a:rPr>
              <a:t>Analisi della Comprensibilità dei Tool</a:t>
            </a:r>
            <a:br>
              <a:rPr lang="it-IT" sz="1800" dirty="0">
                <a:solidFill>
                  <a:schemeClr val="bg1"/>
                </a:solidFill>
                <a:latin typeface="+mj-lt"/>
              </a:rPr>
            </a:br>
            <a:r>
              <a:rPr lang="it-IT" sz="1800" dirty="0">
                <a:solidFill>
                  <a:schemeClr val="bg1"/>
                </a:solidFill>
                <a:effectLst/>
                <a:latin typeface="+mj-lt"/>
              </a:rPr>
              <a:t>di Identificazione Automatica</a:t>
            </a:r>
          </a:p>
          <a:p>
            <a:pPr algn="r" defTabSz="587022">
              <a:lnSpc>
                <a:spcPct val="120000"/>
              </a:lnSpc>
              <a:spcBef>
                <a:spcPts val="0"/>
              </a:spcBef>
              <a:defRPr sz="1800" b="1">
                <a:solidFill>
                  <a:srgbClr val="FFFFFF"/>
                </a:solidFill>
              </a:defRPr>
            </a:pPr>
            <a:r>
              <a:rPr lang="it-IT" sz="1800" dirty="0">
                <a:effectLst/>
                <a:latin typeface="+mj-lt"/>
              </a:rPr>
              <a:t>Alfredo Cannavaro</a:t>
            </a:r>
            <a:br>
              <a:rPr sz="1400" dirty="0"/>
            </a:br>
            <a:endParaRPr sz="1400" dirty="0"/>
          </a:p>
        </p:txBody>
      </p:sp>
      <p:sp>
        <p:nvSpPr>
          <p:cNvPr id="230" name="email@studenti.unisa.it…"/>
          <p:cNvSpPr txBox="1"/>
          <p:nvPr/>
        </p:nvSpPr>
        <p:spPr>
          <a:xfrm>
            <a:off x="983157" y="8528014"/>
            <a:ext cx="5283498" cy="1069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587022">
              <a:lnSpc>
                <a:spcPct val="120000"/>
              </a:lnSpc>
              <a:spcBef>
                <a:spcPts val="0"/>
              </a:spcBef>
              <a:defRPr sz="1800" b="1">
                <a:solidFill>
                  <a:srgbClr val="FFFFFF"/>
                </a:solidFill>
                <a:latin typeface="+mj-lt"/>
                <a:ea typeface="+mj-ea"/>
                <a:cs typeface="+mj-cs"/>
                <a:sym typeface="Helvetica Neue"/>
              </a:defRPr>
            </a:pPr>
            <a:r>
              <a:rPr lang="it-IT" dirty="0"/>
              <a:t>a.cannavaro@studenti.unisa.it</a:t>
            </a:r>
          </a:p>
          <a:p>
            <a:pPr defTabSz="587022">
              <a:lnSpc>
                <a:spcPct val="120000"/>
              </a:lnSpc>
              <a:spcBef>
                <a:spcPts val="0"/>
              </a:spcBef>
              <a:defRPr sz="1800" b="1">
                <a:solidFill>
                  <a:srgbClr val="FFFFFF"/>
                </a:solidFill>
                <a:latin typeface="+mj-lt"/>
                <a:ea typeface="+mj-ea"/>
                <a:cs typeface="+mj-cs"/>
                <a:sym typeface="Helvetica Neue"/>
              </a:defRPr>
            </a:pPr>
            <a:r>
              <a:rPr lang="it-IT" dirty="0"/>
              <a:t>https://github.com/AlfCan-dev</a:t>
            </a:r>
          </a:p>
          <a:p>
            <a:pPr defTabSz="587022">
              <a:lnSpc>
                <a:spcPct val="120000"/>
              </a:lnSpc>
              <a:spcBef>
                <a:spcPts val="0"/>
              </a:spcBef>
              <a:defRPr sz="1800" b="1">
                <a:solidFill>
                  <a:srgbClr val="FFFFFF"/>
                </a:solidFill>
                <a:latin typeface="+mj-lt"/>
                <a:ea typeface="+mj-ea"/>
                <a:cs typeface="+mj-cs"/>
                <a:sym typeface="Helvetica Neue"/>
              </a:defRPr>
            </a:pPr>
            <a:r>
              <a:rPr lang="it-IT" dirty="0"/>
              <a:t>https://www.linkedin.com/in/alfredo-cannavaro/</a:t>
            </a:r>
            <a:endParaRPr dirty="0"/>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pic>
        <p:nvPicPr>
          <p:cNvPr id="11" name="Immagine 10">
            <a:extLst>
              <a:ext uri="{FF2B5EF4-FFF2-40B4-BE49-F238E27FC236}">
                <a16:creationId xmlns:a16="http://schemas.microsoft.com/office/drawing/2014/main" id="{4881212B-B197-2CAB-5A4D-4CB9B6E6DB07}"/>
              </a:ext>
            </a:extLst>
          </p:cNvPr>
          <p:cNvPicPr>
            <a:picLocks noChangeAspect="1"/>
          </p:cNvPicPr>
          <p:nvPr/>
        </p:nvPicPr>
        <p:blipFill>
          <a:blip r:embed="rId7"/>
          <a:stretch>
            <a:fillRect/>
          </a:stretch>
        </p:blipFill>
        <p:spPr>
          <a:xfrm>
            <a:off x="8534175" y="2170347"/>
            <a:ext cx="1959748" cy="1959748"/>
          </a:xfrm>
          <a:prstGeom prst="rect">
            <a:avLst/>
          </a:prstGeom>
        </p:spPr>
      </p:pic>
      <p:pic>
        <p:nvPicPr>
          <p:cNvPr id="12" name="Immagine 11">
            <a:extLst>
              <a:ext uri="{FF2B5EF4-FFF2-40B4-BE49-F238E27FC236}">
                <a16:creationId xmlns:a16="http://schemas.microsoft.com/office/drawing/2014/main" id="{5080D6EF-AF6F-9C13-2B0A-8A198D493559}"/>
              </a:ext>
            </a:extLst>
          </p:cNvPr>
          <p:cNvPicPr>
            <a:picLocks noChangeAspect="1"/>
          </p:cNvPicPr>
          <p:nvPr/>
        </p:nvPicPr>
        <p:blipFill>
          <a:blip r:embed="rId8"/>
          <a:stretch>
            <a:fillRect/>
          </a:stretch>
        </p:blipFill>
        <p:spPr>
          <a:xfrm>
            <a:off x="9514049" y="2926421"/>
            <a:ext cx="1358093" cy="1358093"/>
          </a:xfrm>
          <a:prstGeom prst="rect">
            <a:avLst/>
          </a:prstGeom>
        </p:spPr>
      </p:pic>
      <p:pic>
        <p:nvPicPr>
          <p:cNvPr id="24" name="Immagine 23">
            <a:extLst>
              <a:ext uri="{FF2B5EF4-FFF2-40B4-BE49-F238E27FC236}">
                <a16:creationId xmlns:a16="http://schemas.microsoft.com/office/drawing/2014/main" id="{A467F2EB-A042-F5E7-5260-95F44E390FA6}"/>
              </a:ext>
            </a:extLst>
          </p:cNvPr>
          <p:cNvPicPr>
            <a:picLocks noChangeAspect="1"/>
          </p:cNvPicPr>
          <p:nvPr/>
        </p:nvPicPr>
        <p:blipFill>
          <a:blip r:embed="rId9"/>
          <a:stretch>
            <a:fillRect/>
          </a:stretch>
        </p:blipFill>
        <p:spPr>
          <a:xfrm>
            <a:off x="2035101" y="1572397"/>
            <a:ext cx="2292739" cy="2292739"/>
          </a:xfrm>
          <a:prstGeom prst="rect">
            <a:avLst/>
          </a:prstGeom>
        </p:spPr>
      </p:pic>
      <p:pic>
        <p:nvPicPr>
          <p:cNvPr id="25" name="Immagine 24">
            <a:extLst>
              <a:ext uri="{FF2B5EF4-FFF2-40B4-BE49-F238E27FC236}">
                <a16:creationId xmlns:a16="http://schemas.microsoft.com/office/drawing/2014/main" id="{AF3B950D-118C-50CC-2276-4A50D70F3CD3}"/>
              </a:ext>
            </a:extLst>
          </p:cNvPr>
          <p:cNvPicPr>
            <a:picLocks noChangeAspect="1"/>
          </p:cNvPicPr>
          <p:nvPr/>
        </p:nvPicPr>
        <p:blipFill>
          <a:blip r:embed="rId10"/>
          <a:stretch>
            <a:fillRect/>
          </a:stretch>
        </p:blipFill>
        <p:spPr>
          <a:xfrm>
            <a:off x="2996326" y="2570462"/>
            <a:ext cx="2075053" cy="2075053"/>
          </a:xfrm>
          <a:prstGeom prst="rect">
            <a:avLst/>
          </a:prstGeom>
        </p:spPr>
      </p:pic>
      <p:sp>
        <p:nvSpPr>
          <p:cNvPr id="26" name="Freccia a destra 25">
            <a:extLst>
              <a:ext uri="{FF2B5EF4-FFF2-40B4-BE49-F238E27FC236}">
                <a16:creationId xmlns:a16="http://schemas.microsoft.com/office/drawing/2014/main" id="{9A8F5971-78E5-F2F3-8F35-3F4EFAD1B258}"/>
              </a:ext>
            </a:extLst>
          </p:cNvPr>
          <p:cNvSpPr/>
          <p:nvPr/>
        </p:nvSpPr>
        <p:spPr>
          <a:xfrm>
            <a:off x="5580509" y="2833468"/>
            <a:ext cx="2292739" cy="865811"/>
          </a:xfrm>
          <a:prstGeom prst="rightArrow">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endParaRPr kumimoji="0" lang="it-IT" sz="3000" b="0" i="0" u="none" strike="noStrike" cap="none" spc="0" normalizeH="0" baseline="0">
              <a:ln>
                <a:noFill/>
              </a:ln>
              <a:solidFill>
                <a:srgbClr val="000000"/>
              </a:solidFill>
              <a:effectLst/>
              <a:uFillTx/>
              <a:latin typeface="Helvetica"/>
              <a:ea typeface="Helvetica"/>
              <a:cs typeface="Helvetica"/>
              <a:sym typeface="Helvetica"/>
            </a:endParaRPr>
          </a:p>
        </p:txBody>
      </p:sp>
      <p:sp>
        <p:nvSpPr>
          <p:cNvPr id="27" name="CasellaDiTesto 26">
            <a:extLst>
              <a:ext uri="{FF2B5EF4-FFF2-40B4-BE49-F238E27FC236}">
                <a16:creationId xmlns:a16="http://schemas.microsoft.com/office/drawing/2014/main" id="{6BBB6270-C5F8-80C7-1D14-03D811336F85}"/>
              </a:ext>
            </a:extLst>
          </p:cNvPr>
          <p:cNvSpPr txBox="1"/>
          <p:nvPr/>
        </p:nvSpPr>
        <p:spPr>
          <a:xfrm>
            <a:off x="2841682" y="4021633"/>
            <a:ext cx="7770392" cy="928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lang="it-IT" dirty="0">
                <a:solidFill>
                  <a:schemeClr val="bg1"/>
                </a:solidFill>
                <a:latin typeface="+mj-lt"/>
              </a:rPr>
              <a:t>Incremento dell’utilizzo di dispositivi mobile</a:t>
            </a:r>
            <a:r>
              <a:rPr kumimoji="0" lang="it-IT" sz="3000" b="0" i="0" u="none" strike="noStrike" cap="none" spc="0" normalizeH="0" baseline="0" dirty="0">
                <a:ln>
                  <a:noFill/>
                </a:ln>
                <a:solidFill>
                  <a:schemeClr val="bg1"/>
                </a:solidFill>
                <a:effectLst/>
                <a:uFillTx/>
                <a:latin typeface="+mj-lt"/>
                <a:ea typeface="Helvetica"/>
                <a:cs typeface="Helvetica"/>
                <a:sym typeface="Helvetica"/>
              </a:rPr>
              <a:t> </a:t>
            </a:r>
          </a:p>
        </p:txBody>
      </p:sp>
    </p:spTree>
    <p:extLst>
      <p:ext uri="{BB962C8B-B14F-4D97-AF65-F5344CB8AC3E}">
        <p14:creationId xmlns:p14="http://schemas.microsoft.com/office/powerpoint/2010/main" val="105030113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it-IT" dirty="0"/>
              <a:t>Dataset AndroZoo</a:t>
            </a:r>
            <a:endParaRPr dirty="0"/>
          </a:p>
        </p:txBody>
      </p:sp>
      <p:sp>
        <p:nvSpPr>
          <p:cNvPr id="230" name="email@studenti.unisa.it…"/>
          <p:cNvSpPr txBox="1"/>
          <p:nvPr/>
        </p:nvSpPr>
        <p:spPr>
          <a:xfrm>
            <a:off x="983157" y="8528014"/>
            <a:ext cx="5283498" cy="1069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587022">
              <a:lnSpc>
                <a:spcPct val="120000"/>
              </a:lnSpc>
              <a:spcBef>
                <a:spcPts val="0"/>
              </a:spcBef>
              <a:defRPr sz="1800" b="1">
                <a:solidFill>
                  <a:srgbClr val="FFFFFF"/>
                </a:solidFill>
                <a:latin typeface="+mj-lt"/>
                <a:ea typeface="+mj-ea"/>
                <a:cs typeface="+mj-cs"/>
                <a:sym typeface="Helvetica Neue"/>
              </a:defRPr>
            </a:pPr>
            <a:r>
              <a:rPr lang="it-IT" dirty="0"/>
              <a:t>a.cannavaro@studenti.unisa.it</a:t>
            </a:r>
          </a:p>
          <a:p>
            <a:pPr defTabSz="587022">
              <a:lnSpc>
                <a:spcPct val="120000"/>
              </a:lnSpc>
              <a:spcBef>
                <a:spcPts val="0"/>
              </a:spcBef>
              <a:defRPr sz="1800" b="1">
                <a:solidFill>
                  <a:srgbClr val="FFFFFF"/>
                </a:solidFill>
                <a:latin typeface="+mj-lt"/>
                <a:ea typeface="+mj-ea"/>
                <a:cs typeface="+mj-cs"/>
                <a:sym typeface="Helvetica Neue"/>
              </a:defRPr>
            </a:pPr>
            <a:r>
              <a:rPr lang="it-IT" dirty="0"/>
              <a:t>https://github.com/AlfCan-dev</a:t>
            </a:r>
          </a:p>
          <a:p>
            <a:pPr defTabSz="587022">
              <a:lnSpc>
                <a:spcPct val="120000"/>
              </a:lnSpc>
              <a:spcBef>
                <a:spcPts val="0"/>
              </a:spcBef>
              <a:defRPr sz="1800" b="1">
                <a:solidFill>
                  <a:srgbClr val="FFFFFF"/>
                </a:solidFill>
                <a:latin typeface="+mj-lt"/>
                <a:ea typeface="+mj-ea"/>
                <a:cs typeface="+mj-cs"/>
                <a:sym typeface="Helvetica Neue"/>
              </a:defRPr>
            </a:pPr>
            <a:r>
              <a:rPr lang="it-IT" dirty="0"/>
              <a:t>https://www.linkedin.com/in/alfredo-cannavaro/</a:t>
            </a:r>
            <a:endParaRPr dirty="0"/>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pic>
        <p:nvPicPr>
          <p:cNvPr id="2" name="Immagine 1">
            <a:extLst>
              <a:ext uri="{FF2B5EF4-FFF2-40B4-BE49-F238E27FC236}">
                <a16:creationId xmlns:a16="http://schemas.microsoft.com/office/drawing/2014/main" id="{9B0B00E9-0DC7-FE3E-5AE5-A151ECAF9BE7}"/>
              </a:ext>
            </a:extLst>
          </p:cNvPr>
          <p:cNvPicPr>
            <a:picLocks noChangeAspect="1"/>
          </p:cNvPicPr>
          <p:nvPr/>
        </p:nvPicPr>
        <p:blipFill>
          <a:blip r:embed="rId7"/>
          <a:stretch>
            <a:fillRect/>
          </a:stretch>
        </p:blipFill>
        <p:spPr>
          <a:xfrm>
            <a:off x="1413306" y="1628855"/>
            <a:ext cx="1276915" cy="1080629"/>
          </a:xfrm>
          <a:prstGeom prst="rect">
            <a:avLst/>
          </a:prstGeom>
        </p:spPr>
      </p:pic>
      <p:pic>
        <p:nvPicPr>
          <p:cNvPr id="5" name="Immagine 4">
            <a:extLst>
              <a:ext uri="{FF2B5EF4-FFF2-40B4-BE49-F238E27FC236}">
                <a16:creationId xmlns:a16="http://schemas.microsoft.com/office/drawing/2014/main" id="{9FF718B7-5591-A961-C9A7-4A1CD1D0DD06}"/>
              </a:ext>
            </a:extLst>
          </p:cNvPr>
          <p:cNvPicPr>
            <a:picLocks noChangeAspect="1"/>
          </p:cNvPicPr>
          <p:nvPr/>
        </p:nvPicPr>
        <p:blipFill>
          <a:blip r:embed="rId8"/>
          <a:stretch>
            <a:fillRect/>
          </a:stretch>
        </p:blipFill>
        <p:spPr>
          <a:xfrm>
            <a:off x="5805810" y="1414738"/>
            <a:ext cx="1508861" cy="1508861"/>
          </a:xfrm>
          <a:prstGeom prst="rect">
            <a:avLst/>
          </a:prstGeom>
        </p:spPr>
      </p:pic>
      <p:pic>
        <p:nvPicPr>
          <p:cNvPr id="7" name="Immagine 6">
            <a:extLst>
              <a:ext uri="{FF2B5EF4-FFF2-40B4-BE49-F238E27FC236}">
                <a16:creationId xmlns:a16="http://schemas.microsoft.com/office/drawing/2014/main" id="{1EE1B79F-E7C8-B6B6-98C6-7C68136911C5}"/>
              </a:ext>
            </a:extLst>
          </p:cNvPr>
          <p:cNvPicPr>
            <a:picLocks noChangeAspect="1"/>
          </p:cNvPicPr>
          <p:nvPr/>
        </p:nvPicPr>
        <p:blipFill>
          <a:blip r:embed="rId9"/>
          <a:stretch>
            <a:fillRect/>
          </a:stretch>
        </p:blipFill>
        <p:spPr>
          <a:xfrm>
            <a:off x="6733452" y="2159024"/>
            <a:ext cx="479487" cy="479487"/>
          </a:xfrm>
          <a:prstGeom prst="rect">
            <a:avLst/>
          </a:prstGeom>
        </p:spPr>
      </p:pic>
      <p:cxnSp>
        <p:nvCxnSpPr>
          <p:cNvPr id="9" name="Connettore 2 8">
            <a:extLst>
              <a:ext uri="{FF2B5EF4-FFF2-40B4-BE49-F238E27FC236}">
                <a16:creationId xmlns:a16="http://schemas.microsoft.com/office/drawing/2014/main" id="{621EDF2E-A497-CD6D-55FB-00450F954FA2}"/>
              </a:ext>
            </a:extLst>
          </p:cNvPr>
          <p:cNvCxnSpPr/>
          <p:nvPr/>
        </p:nvCxnSpPr>
        <p:spPr>
          <a:xfrm>
            <a:off x="2862040" y="2299882"/>
            <a:ext cx="3016995" cy="0"/>
          </a:xfrm>
          <a:prstGeom prst="straightConnector1">
            <a:avLst/>
          </a:prstGeom>
          <a:noFill/>
          <a:ln w="25400" cap="flat">
            <a:solidFill>
              <a:schemeClr val="bg1"/>
            </a:solidFill>
            <a:prstDash val="solid"/>
            <a:round/>
            <a:tailEnd type="triangle"/>
          </a:ln>
          <a:effectLst/>
          <a:sp3d/>
        </p:spPr>
        <p:style>
          <a:lnRef idx="0">
            <a:scrgbClr r="0" g="0" b="0"/>
          </a:lnRef>
          <a:fillRef idx="0">
            <a:scrgbClr r="0" g="0" b="0"/>
          </a:fillRef>
          <a:effectRef idx="0">
            <a:scrgbClr r="0" g="0" b="0"/>
          </a:effectRef>
          <a:fontRef idx="none"/>
        </p:style>
      </p:cxnSp>
      <p:pic>
        <p:nvPicPr>
          <p:cNvPr id="11" name="Immagine 10">
            <a:extLst>
              <a:ext uri="{FF2B5EF4-FFF2-40B4-BE49-F238E27FC236}">
                <a16:creationId xmlns:a16="http://schemas.microsoft.com/office/drawing/2014/main" id="{64D22B89-5D41-19BC-2BC6-1B2243A5E1AC}"/>
              </a:ext>
            </a:extLst>
          </p:cNvPr>
          <p:cNvPicPr>
            <a:picLocks noChangeAspect="1"/>
          </p:cNvPicPr>
          <p:nvPr/>
        </p:nvPicPr>
        <p:blipFill>
          <a:blip r:embed="rId10"/>
          <a:stretch>
            <a:fillRect/>
          </a:stretch>
        </p:blipFill>
        <p:spPr>
          <a:xfrm>
            <a:off x="1923931" y="5583205"/>
            <a:ext cx="1219200" cy="1219200"/>
          </a:xfrm>
          <a:prstGeom prst="rect">
            <a:avLst/>
          </a:prstGeom>
        </p:spPr>
      </p:pic>
      <p:pic>
        <p:nvPicPr>
          <p:cNvPr id="13" name="Immagine 12">
            <a:extLst>
              <a:ext uri="{FF2B5EF4-FFF2-40B4-BE49-F238E27FC236}">
                <a16:creationId xmlns:a16="http://schemas.microsoft.com/office/drawing/2014/main" id="{B70CDC03-5798-4610-8E23-72DEB9BB7211}"/>
              </a:ext>
            </a:extLst>
          </p:cNvPr>
          <p:cNvPicPr>
            <a:picLocks noChangeAspect="1"/>
          </p:cNvPicPr>
          <p:nvPr/>
        </p:nvPicPr>
        <p:blipFill>
          <a:blip r:embed="rId11"/>
          <a:stretch>
            <a:fillRect/>
          </a:stretch>
        </p:blipFill>
        <p:spPr>
          <a:xfrm>
            <a:off x="6008284" y="5583205"/>
            <a:ext cx="1219201" cy="1219201"/>
          </a:xfrm>
          <a:prstGeom prst="rect">
            <a:avLst/>
          </a:prstGeom>
        </p:spPr>
      </p:pic>
      <p:pic>
        <p:nvPicPr>
          <p:cNvPr id="14" name="Immagine 13">
            <a:extLst>
              <a:ext uri="{FF2B5EF4-FFF2-40B4-BE49-F238E27FC236}">
                <a16:creationId xmlns:a16="http://schemas.microsoft.com/office/drawing/2014/main" id="{D1E8B6C9-63E7-8F06-0CFC-C0E16A26D723}"/>
              </a:ext>
            </a:extLst>
          </p:cNvPr>
          <p:cNvPicPr>
            <a:picLocks noChangeAspect="1"/>
          </p:cNvPicPr>
          <p:nvPr/>
        </p:nvPicPr>
        <p:blipFill>
          <a:blip r:embed="rId12"/>
          <a:stretch>
            <a:fillRect/>
          </a:stretch>
        </p:blipFill>
        <p:spPr>
          <a:xfrm>
            <a:off x="10092638" y="5420861"/>
            <a:ext cx="1456562" cy="1456562"/>
          </a:xfrm>
          <a:prstGeom prst="rect">
            <a:avLst/>
          </a:prstGeom>
        </p:spPr>
      </p:pic>
      <p:cxnSp>
        <p:nvCxnSpPr>
          <p:cNvPr id="16" name="Connettore 2 15">
            <a:extLst>
              <a:ext uri="{FF2B5EF4-FFF2-40B4-BE49-F238E27FC236}">
                <a16:creationId xmlns:a16="http://schemas.microsoft.com/office/drawing/2014/main" id="{91385208-9B36-D4CE-49CE-4B742C3287A5}"/>
              </a:ext>
            </a:extLst>
          </p:cNvPr>
          <p:cNvCxnSpPr>
            <a:cxnSpLocks/>
            <a:endCxn id="13" idx="0"/>
          </p:cNvCxnSpPr>
          <p:nvPr/>
        </p:nvCxnSpPr>
        <p:spPr>
          <a:xfrm>
            <a:off x="6617885" y="3068877"/>
            <a:ext cx="0" cy="2514328"/>
          </a:xfrm>
          <a:prstGeom prst="straightConnector1">
            <a:avLst/>
          </a:prstGeom>
          <a:noFill/>
          <a:ln w="25400" cap="flat">
            <a:solidFill>
              <a:schemeClr val="bg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1" name="Connettore diritto 20">
            <a:extLst>
              <a:ext uri="{FF2B5EF4-FFF2-40B4-BE49-F238E27FC236}">
                <a16:creationId xmlns:a16="http://schemas.microsoft.com/office/drawing/2014/main" id="{967FCE70-F0CE-1157-8469-5B88162F04D9}"/>
              </a:ext>
            </a:extLst>
          </p:cNvPr>
          <p:cNvCxnSpPr>
            <a:cxnSpLocks/>
          </p:cNvCxnSpPr>
          <p:nvPr/>
        </p:nvCxnSpPr>
        <p:spPr>
          <a:xfrm flipH="1">
            <a:off x="2533531" y="4746159"/>
            <a:ext cx="8287391" cy="11728"/>
          </a:xfrm>
          <a:prstGeom prst="line">
            <a:avLst/>
          </a:prstGeom>
          <a:noFill/>
          <a:ln w="25400"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25" name="Connettore 2 24">
            <a:extLst>
              <a:ext uri="{FF2B5EF4-FFF2-40B4-BE49-F238E27FC236}">
                <a16:creationId xmlns:a16="http://schemas.microsoft.com/office/drawing/2014/main" id="{626B6452-13E3-FE69-7D7A-A856A1FE8213}"/>
              </a:ext>
            </a:extLst>
          </p:cNvPr>
          <p:cNvCxnSpPr>
            <a:cxnSpLocks/>
          </p:cNvCxnSpPr>
          <p:nvPr/>
        </p:nvCxnSpPr>
        <p:spPr>
          <a:xfrm>
            <a:off x="2533531" y="4757887"/>
            <a:ext cx="0" cy="825318"/>
          </a:xfrm>
          <a:prstGeom prst="straightConnector1">
            <a:avLst/>
          </a:prstGeom>
          <a:noFill/>
          <a:ln w="25400" cap="flat">
            <a:solidFill>
              <a:schemeClr val="bg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7" name="Connettore 2 26">
            <a:extLst>
              <a:ext uri="{FF2B5EF4-FFF2-40B4-BE49-F238E27FC236}">
                <a16:creationId xmlns:a16="http://schemas.microsoft.com/office/drawing/2014/main" id="{2266394D-22B9-F5D0-0814-E931827B1BA5}"/>
              </a:ext>
            </a:extLst>
          </p:cNvPr>
          <p:cNvCxnSpPr>
            <a:cxnSpLocks/>
          </p:cNvCxnSpPr>
          <p:nvPr/>
        </p:nvCxnSpPr>
        <p:spPr>
          <a:xfrm>
            <a:off x="10820922" y="4757887"/>
            <a:ext cx="0" cy="662974"/>
          </a:xfrm>
          <a:prstGeom prst="straightConnector1">
            <a:avLst/>
          </a:prstGeom>
          <a:noFill/>
          <a:ln w="25400" cap="flat">
            <a:solidFill>
              <a:schemeClr val="bg1"/>
            </a:solidFill>
            <a:prstDash val="solid"/>
            <a:round/>
            <a:tailEnd type="triangle"/>
          </a:ln>
          <a:effectLst/>
          <a:sp3d/>
        </p:spPr>
        <p:style>
          <a:lnRef idx="0">
            <a:scrgbClr r="0" g="0" b="0"/>
          </a:lnRef>
          <a:fillRef idx="0">
            <a:scrgbClr r="0" g="0" b="0"/>
          </a:fillRef>
          <a:effectRef idx="0">
            <a:scrgbClr r="0" g="0" b="0"/>
          </a:effectRef>
          <a:fontRef idx="none"/>
        </p:style>
      </p:cxnSp>
      <p:sp>
        <p:nvSpPr>
          <p:cNvPr id="3" name="CasellaDiTesto 2">
            <a:extLst>
              <a:ext uri="{FF2B5EF4-FFF2-40B4-BE49-F238E27FC236}">
                <a16:creationId xmlns:a16="http://schemas.microsoft.com/office/drawing/2014/main" id="{1E390EEA-2CDF-2571-F804-568251D597A3}"/>
              </a:ext>
            </a:extLst>
          </p:cNvPr>
          <p:cNvSpPr txBox="1"/>
          <p:nvPr/>
        </p:nvSpPr>
        <p:spPr>
          <a:xfrm>
            <a:off x="7124893" y="2214588"/>
            <a:ext cx="813889" cy="6583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it-IT" sz="1050" b="0" i="0" u="none" strike="noStrike" cap="none" spc="0" normalizeH="0" baseline="0" dirty="0">
                <a:ln>
                  <a:noFill/>
                </a:ln>
                <a:solidFill>
                  <a:schemeClr val="bg1"/>
                </a:solidFill>
                <a:effectLst/>
                <a:uFillTx/>
                <a:latin typeface="+mj-lt"/>
                <a:ea typeface="Helvetica"/>
                <a:cs typeface="Helvetica"/>
                <a:sym typeface="Helvetica"/>
              </a:rPr>
              <a:t>30</a:t>
            </a:r>
          </a:p>
        </p:txBody>
      </p:sp>
      <p:sp>
        <p:nvSpPr>
          <p:cNvPr id="4" name="Titolo Tesi…">
            <a:extLst>
              <a:ext uri="{FF2B5EF4-FFF2-40B4-BE49-F238E27FC236}">
                <a16:creationId xmlns:a16="http://schemas.microsoft.com/office/drawing/2014/main" id="{C39D8E59-3C72-DA2F-728F-31529C25A152}"/>
              </a:ext>
            </a:extLst>
          </p:cNvPr>
          <p:cNvSpPr txBox="1"/>
          <p:nvPr/>
        </p:nvSpPr>
        <p:spPr>
          <a:xfrm>
            <a:off x="8762017" y="8409003"/>
            <a:ext cx="4242783" cy="1666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r" defTabSz="587022">
              <a:lnSpc>
                <a:spcPct val="120000"/>
              </a:lnSpc>
              <a:spcBef>
                <a:spcPts val="0"/>
              </a:spcBef>
              <a:defRPr sz="1800" b="1">
                <a:solidFill>
                  <a:srgbClr val="FFFFFF"/>
                </a:solidFill>
              </a:defRPr>
            </a:pPr>
            <a:r>
              <a:rPr lang="it-IT" sz="1800" dirty="0">
                <a:solidFill>
                  <a:schemeClr val="bg1"/>
                </a:solidFill>
                <a:effectLst/>
                <a:latin typeface="+mj-lt"/>
              </a:rPr>
              <a:t>Vulnerabilità Software in Android:</a:t>
            </a:r>
            <a:br>
              <a:rPr lang="it-IT" sz="1800" dirty="0">
                <a:solidFill>
                  <a:schemeClr val="bg1"/>
                </a:solidFill>
                <a:latin typeface="+mj-lt"/>
              </a:rPr>
            </a:br>
            <a:r>
              <a:rPr lang="it-IT" sz="1800" dirty="0">
                <a:solidFill>
                  <a:schemeClr val="bg1"/>
                </a:solidFill>
                <a:effectLst/>
                <a:latin typeface="+mj-lt"/>
              </a:rPr>
              <a:t>Analisi della Comprensibilità dei Tool</a:t>
            </a:r>
            <a:br>
              <a:rPr lang="it-IT" sz="1800" dirty="0">
                <a:solidFill>
                  <a:schemeClr val="bg1"/>
                </a:solidFill>
                <a:latin typeface="+mj-lt"/>
              </a:rPr>
            </a:br>
            <a:r>
              <a:rPr lang="it-IT" sz="1800" dirty="0">
                <a:solidFill>
                  <a:schemeClr val="bg1"/>
                </a:solidFill>
                <a:effectLst/>
                <a:latin typeface="+mj-lt"/>
              </a:rPr>
              <a:t>di Identificazione Automatica</a:t>
            </a:r>
          </a:p>
          <a:p>
            <a:pPr algn="r" defTabSz="587022">
              <a:lnSpc>
                <a:spcPct val="120000"/>
              </a:lnSpc>
              <a:spcBef>
                <a:spcPts val="0"/>
              </a:spcBef>
              <a:defRPr sz="1800" b="1">
                <a:solidFill>
                  <a:srgbClr val="FFFFFF"/>
                </a:solidFill>
              </a:defRPr>
            </a:pPr>
            <a:r>
              <a:rPr lang="it-IT" sz="1800" dirty="0">
                <a:effectLst/>
                <a:latin typeface="+mj-lt"/>
              </a:rPr>
              <a:t>Alfredo Cannavaro</a:t>
            </a:r>
            <a:br>
              <a:rPr sz="1400" dirty="0"/>
            </a:br>
            <a:endParaRPr sz="1400" dirty="0"/>
          </a:p>
        </p:txBody>
      </p:sp>
    </p:spTree>
    <p:extLst>
      <p:ext uri="{BB962C8B-B14F-4D97-AF65-F5344CB8AC3E}">
        <p14:creationId xmlns:p14="http://schemas.microsoft.com/office/powerpoint/2010/main" val="145217893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it-IT" dirty="0">
                <a:effectLst/>
                <a:latin typeface="Arial" panose="020B0604020202020204" pitchFamily="34" charset="0"/>
              </a:rPr>
              <a:t>Bilancio finale</a:t>
            </a:r>
            <a:endParaRPr dirty="0"/>
          </a:p>
        </p:txBody>
      </p:sp>
      <p:sp>
        <p:nvSpPr>
          <p:cNvPr id="230" name="email@studenti.unisa.it…"/>
          <p:cNvSpPr txBox="1"/>
          <p:nvPr/>
        </p:nvSpPr>
        <p:spPr>
          <a:xfrm>
            <a:off x="983157" y="8528014"/>
            <a:ext cx="5283498"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latin typeface="+mj-lt"/>
                <a:ea typeface="+mj-ea"/>
                <a:cs typeface="+mj-cs"/>
                <a:sym typeface="Helvetica Neue"/>
              </a:defRPr>
            </a:pPr>
            <a:r>
              <a:rPr lang="it-IT" dirty="0"/>
              <a:t>a.cannavaro@studenti.unisa.it</a:t>
            </a:r>
          </a:p>
          <a:p>
            <a:pPr defTabSz="587022">
              <a:lnSpc>
                <a:spcPct val="120000"/>
              </a:lnSpc>
              <a:spcBef>
                <a:spcPts val="0"/>
              </a:spcBef>
              <a:defRPr sz="1800" b="1">
                <a:solidFill>
                  <a:srgbClr val="FFFFFF"/>
                </a:solidFill>
                <a:latin typeface="+mj-lt"/>
                <a:ea typeface="+mj-ea"/>
                <a:cs typeface="+mj-cs"/>
                <a:sym typeface="Helvetica Neue"/>
              </a:defRPr>
            </a:pPr>
            <a:r>
              <a:rPr lang="it-IT" dirty="0"/>
              <a:t>https://github.com/AlfCan-dev</a:t>
            </a:r>
          </a:p>
          <a:p>
            <a:pPr defTabSz="587022">
              <a:lnSpc>
                <a:spcPct val="120000"/>
              </a:lnSpc>
              <a:spcBef>
                <a:spcPts val="0"/>
              </a:spcBef>
              <a:defRPr sz="1800" b="1">
                <a:solidFill>
                  <a:srgbClr val="FFFFFF"/>
                </a:solidFill>
                <a:latin typeface="+mj-lt"/>
                <a:ea typeface="+mj-ea"/>
                <a:cs typeface="+mj-cs"/>
                <a:sym typeface="Helvetica Neue"/>
              </a:defRPr>
            </a:pPr>
            <a:r>
              <a:rPr lang="it-IT" dirty="0"/>
              <a:t>https://www.linkedin.com/in/alfredo-cannavaro/</a:t>
            </a:r>
            <a:endParaRPr dirty="0"/>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Titolo Tesi…">
            <a:extLst>
              <a:ext uri="{FF2B5EF4-FFF2-40B4-BE49-F238E27FC236}">
                <a16:creationId xmlns:a16="http://schemas.microsoft.com/office/drawing/2014/main" id="{02D72A23-B116-7F79-485D-CBE688DA9E14}"/>
              </a:ext>
            </a:extLst>
          </p:cNvPr>
          <p:cNvSpPr txBox="1"/>
          <p:nvPr/>
        </p:nvSpPr>
        <p:spPr>
          <a:xfrm>
            <a:off x="8762017" y="8409003"/>
            <a:ext cx="4242783" cy="1666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r" defTabSz="587022">
              <a:lnSpc>
                <a:spcPct val="120000"/>
              </a:lnSpc>
              <a:spcBef>
                <a:spcPts val="0"/>
              </a:spcBef>
              <a:defRPr sz="1800" b="1">
                <a:solidFill>
                  <a:srgbClr val="FFFFFF"/>
                </a:solidFill>
              </a:defRPr>
            </a:pPr>
            <a:r>
              <a:rPr lang="it-IT" sz="1800" dirty="0">
                <a:solidFill>
                  <a:schemeClr val="bg1"/>
                </a:solidFill>
                <a:effectLst/>
                <a:latin typeface="+mj-lt"/>
              </a:rPr>
              <a:t>Vulnerabilità Software in Android:</a:t>
            </a:r>
            <a:br>
              <a:rPr lang="it-IT" sz="1800" dirty="0">
                <a:solidFill>
                  <a:schemeClr val="bg1"/>
                </a:solidFill>
                <a:latin typeface="+mj-lt"/>
              </a:rPr>
            </a:br>
            <a:r>
              <a:rPr lang="it-IT" sz="1800" dirty="0">
                <a:solidFill>
                  <a:schemeClr val="bg1"/>
                </a:solidFill>
                <a:effectLst/>
                <a:latin typeface="+mj-lt"/>
              </a:rPr>
              <a:t>Analisi della Comprensibilità dei Tool</a:t>
            </a:r>
            <a:br>
              <a:rPr lang="it-IT" sz="1800" dirty="0">
                <a:solidFill>
                  <a:schemeClr val="bg1"/>
                </a:solidFill>
                <a:latin typeface="+mj-lt"/>
              </a:rPr>
            </a:br>
            <a:r>
              <a:rPr lang="it-IT" sz="1800" dirty="0">
                <a:solidFill>
                  <a:schemeClr val="bg1"/>
                </a:solidFill>
                <a:effectLst/>
                <a:latin typeface="+mj-lt"/>
              </a:rPr>
              <a:t>di Identificazione Automatica</a:t>
            </a:r>
          </a:p>
          <a:p>
            <a:pPr algn="r" defTabSz="587022">
              <a:lnSpc>
                <a:spcPct val="120000"/>
              </a:lnSpc>
              <a:spcBef>
                <a:spcPts val="0"/>
              </a:spcBef>
              <a:defRPr sz="1800" b="1">
                <a:solidFill>
                  <a:srgbClr val="FFFFFF"/>
                </a:solidFill>
              </a:defRPr>
            </a:pPr>
            <a:r>
              <a:rPr lang="it-IT" sz="1800" dirty="0">
                <a:effectLst/>
                <a:latin typeface="+mj-lt"/>
              </a:rPr>
              <a:t>Alfredo Cannavaro</a:t>
            </a:r>
            <a:br>
              <a:rPr sz="1400" dirty="0"/>
            </a:br>
            <a:endParaRPr sz="1400" dirty="0"/>
          </a:p>
        </p:txBody>
      </p:sp>
      <p:graphicFrame>
        <p:nvGraphicFramePr>
          <p:cNvPr id="5" name="Grafico 4">
            <a:extLst>
              <a:ext uri="{FF2B5EF4-FFF2-40B4-BE49-F238E27FC236}">
                <a16:creationId xmlns:a16="http://schemas.microsoft.com/office/drawing/2014/main" id="{7915A775-551F-7A2C-9F8B-FE1D28125362}"/>
              </a:ext>
            </a:extLst>
          </p:cNvPr>
          <p:cNvGraphicFramePr/>
          <p:nvPr>
            <p:extLst>
              <p:ext uri="{D42A27DB-BD31-4B8C-83A1-F6EECF244321}">
                <p14:modId xmlns:p14="http://schemas.microsoft.com/office/powerpoint/2010/main" val="2501226472"/>
              </p:ext>
            </p:extLst>
          </p:nvPr>
        </p:nvGraphicFramePr>
        <p:xfrm>
          <a:off x="2167466" y="1986844"/>
          <a:ext cx="8669867" cy="577991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7924604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30355"/>
            <a:ext cx="11609060" cy="6442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pPr rtl="0">
              <a:defRPr sz="2200" b="0" i="0" u="none" strike="noStrike" kern="1200" cap="all" baseline="0">
                <a:solidFill>
                  <a:srgbClr val="FFFFFF"/>
                </a:solidFill>
                <a:latin typeface="Arial" panose="020B0604020202020204" pitchFamily="34" charset="0"/>
                <a:ea typeface="+mn-ea"/>
                <a:cs typeface="+mn-cs"/>
              </a:defRPr>
            </a:pPr>
            <a:r>
              <a:rPr kumimoji="0" lang="it-IT" sz="4400" b="0" i="0" u="none" strike="noStrike" kern="1200" cap="all" spc="0" normalizeH="0" baseline="0" noProof="0" dirty="0">
                <a:ln>
                  <a:noFill/>
                </a:ln>
                <a:solidFill>
                  <a:srgbClr val="FFFFFF"/>
                </a:solidFill>
                <a:effectLst/>
                <a:uLnTx/>
                <a:uFillTx/>
                <a:latin typeface="Arial" panose="020B0604020202020204" pitchFamily="34" charset="0"/>
              </a:rPr>
              <a:t>Vulnerabilità più comune</a:t>
            </a:r>
            <a:endParaRPr lang="it-IT" sz="4400" b="0" i="0" baseline="0" dirty="0">
              <a:latin typeface="Arial" panose="020B0604020202020204" pitchFamily="34" charset="0"/>
            </a:endParaRPr>
          </a:p>
        </p:txBody>
      </p:sp>
      <p:sp>
        <p:nvSpPr>
          <p:cNvPr id="230" name="email@studenti.unisa.it…"/>
          <p:cNvSpPr txBox="1"/>
          <p:nvPr/>
        </p:nvSpPr>
        <p:spPr>
          <a:xfrm>
            <a:off x="983157" y="8528014"/>
            <a:ext cx="5283498" cy="1069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587022">
              <a:lnSpc>
                <a:spcPct val="120000"/>
              </a:lnSpc>
              <a:spcBef>
                <a:spcPts val="0"/>
              </a:spcBef>
              <a:defRPr sz="1800" b="1">
                <a:solidFill>
                  <a:srgbClr val="FFFFFF"/>
                </a:solidFill>
                <a:latin typeface="+mj-lt"/>
                <a:ea typeface="+mj-ea"/>
                <a:cs typeface="+mj-cs"/>
                <a:sym typeface="Helvetica Neue"/>
              </a:defRPr>
            </a:pPr>
            <a:r>
              <a:rPr lang="it-IT" dirty="0"/>
              <a:t>a.cannavaro@studenti.unisa.it</a:t>
            </a:r>
          </a:p>
          <a:p>
            <a:pPr defTabSz="587022">
              <a:lnSpc>
                <a:spcPct val="120000"/>
              </a:lnSpc>
              <a:spcBef>
                <a:spcPts val="0"/>
              </a:spcBef>
              <a:defRPr sz="1800" b="1">
                <a:solidFill>
                  <a:srgbClr val="FFFFFF"/>
                </a:solidFill>
                <a:latin typeface="+mj-lt"/>
                <a:ea typeface="+mj-ea"/>
                <a:cs typeface="+mj-cs"/>
                <a:sym typeface="Helvetica Neue"/>
              </a:defRPr>
            </a:pPr>
            <a:r>
              <a:rPr lang="it-IT" dirty="0"/>
              <a:t>https://github.com/AlfCan-dev</a:t>
            </a:r>
          </a:p>
          <a:p>
            <a:pPr defTabSz="587022">
              <a:lnSpc>
                <a:spcPct val="120000"/>
              </a:lnSpc>
              <a:spcBef>
                <a:spcPts val="0"/>
              </a:spcBef>
              <a:defRPr sz="1800" b="1">
                <a:solidFill>
                  <a:srgbClr val="FFFFFF"/>
                </a:solidFill>
                <a:latin typeface="+mj-lt"/>
                <a:ea typeface="+mj-ea"/>
                <a:cs typeface="+mj-cs"/>
                <a:sym typeface="Helvetica Neue"/>
              </a:defRPr>
            </a:pPr>
            <a:r>
              <a:rPr lang="it-IT" dirty="0"/>
              <a:t>https://www.linkedin.com/in/alfredo-cannavaro/</a:t>
            </a:r>
            <a:endParaRPr dirty="0"/>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graphicFrame>
        <p:nvGraphicFramePr>
          <p:cNvPr id="7" name="Grafico 6">
            <a:extLst>
              <a:ext uri="{FF2B5EF4-FFF2-40B4-BE49-F238E27FC236}">
                <a16:creationId xmlns:a16="http://schemas.microsoft.com/office/drawing/2014/main" id="{6A5E08AA-91A1-837E-C07E-DD673F002961}"/>
              </a:ext>
            </a:extLst>
          </p:cNvPr>
          <p:cNvGraphicFramePr/>
          <p:nvPr>
            <p:extLst>
              <p:ext uri="{D42A27DB-BD31-4B8C-83A1-F6EECF244321}">
                <p14:modId xmlns:p14="http://schemas.microsoft.com/office/powerpoint/2010/main" val="2294312047"/>
              </p:ext>
            </p:extLst>
          </p:nvPr>
        </p:nvGraphicFramePr>
        <p:xfrm>
          <a:off x="641852" y="1359980"/>
          <a:ext cx="11658707" cy="7043925"/>
        </p:xfrm>
        <a:graphic>
          <a:graphicData uri="http://schemas.openxmlformats.org/drawingml/2006/chart">
            <c:chart xmlns:c="http://schemas.openxmlformats.org/drawingml/2006/chart" xmlns:r="http://schemas.openxmlformats.org/officeDocument/2006/relationships" r:id="rId7"/>
          </a:graphicData>
        </a:graphic>
      </p:graphicFrame>
      <p:sp>
        <p:nvSpPr>
          <p:cNvPr id="2" name="Titolo Tesi…">
            <a:extLst>
              <a:ext uri="{FF2B5EF4-FFF2-40B4-BE49-F238E27FC236}">
                <a16:creationId xmlns:a16="http://schemas.microsoft.com/office/drawing/2014/main" id="{C64F7519-2EB0-55F5-68E4-28F7FBAF5F96}"/>
              </a:ext>
            </a:extLst>
          </p:cNvPr>
          <p:cNvSpPr txBox="1"/>
          <p:nvPr/>
        </p:nvSpPr>
        <p:spPr>
          <a:xfrm>
            <a:off x="8762017" y="8409003"/>
            <a:ext cx="4242783" cy="1666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r" defTabSz="587022">
              <a:lnSpc>
                <a:spcPct val="120000"/>
              </a:lnSpc>
              <a:spcBef>
                <a:spcPts val="0"/>
              </a:spcBef>
              <a:defRPr sz="1800" b="1">
                <a:solidFill>
                  <a:srgbClr val="FFFFFF"/>
                </a:solidFill>
              </a:defRPr>
            </a:pPr>
            <a:r>
              <a:rPr lang="it-IT" sz="1800" dirty="0">
                <a:solidFill>
                  <a:schemeClr val="bg1"/>
                </a:solidFill>
                <a:effectLst/>
                <a:latin typeface="+mj-lt"/>
              </a:rPr>
              <a:t>Vulnerabilità Software in Android:</a:t>
            </a:r>
            <a:br>
              <a:rPr lang="it-IT" sz="1800" dirty="0">
                <a:solidFill>
                  <a:schemeClr val="bg1"/>
                </a:solidFill>
                <a:latin typeface="+mj-lt"/>
              </a:rPr>
            </a:br>
            <a:r>
              <a:rPr lang="it-IT" sz="1800" dirty="0">
                <a:solidFill>
                  <a:schemeClr val="bg1"/>
                </a:solidFill>
                <a:effectLst/>
                <a:latin typeface="+mj-lt"/>
              </a:rPr>
              <a:t>Analisi della Comprensibilità dei Tool</a:t>
            </a:r>
            <a:br>
              <a:rPr lang="it-IT" sz="1800" dirty="0">
                <a:solidFill>
                  <a:schemeClr val="bg1"/>
                </a:solidFill>
                <a:latin typeface="+mj-lt"/>
              </a:rPr>
            </a:br>
            <a:r>
              <a:rPr lang="it-IT" sz="1800" dirty="0">
                <a:solidFill>
                  <a:schemeClr val="bg1"/>
                </a:solidFill>
                <a:effectLst/>
                <a:latin typeface="+mj-lt"/>
              </a:rPr>
              <a:t>di Identificazione Automatica</a:t>
            </a:r>
          </a:p>
          <a:p>
            <a:pPr algn="r" defTabSz="587022">
              <a:lnSpc>
                <a:spcPct val="120000"/>
              </a:lnSpc>
              <a:spcBef>
                <a:spcPts val="0"/>
              </a:spcBef>
              <a:defRPr sz="1800" b="1">
                <a:solidFill>
                  <a:srgbClr val="FFFFFF"/>
                </a:solidFill>
              </a:defRPr>
            </a:pPr>
            <a:r>
              <a:rPr lang="it-IT" sz="1800" dirty="0">
                <a:effectLst/>
                <a:latin typeface="+mj-lt"/>
              </a:rPr>
              <a:t>Alfredo Cannavaro</a:t>
            </a:r>
            <a:br>
              <a:rPr sz="1400" dirty="0"/>
            </a:br>
            <a:endParaRPr sz="1400" dirty="0"/>
          </a:p>
        </p:txBody>
      </p:sp>
    </p:spTree>
    <p:extLst>
      <p:ext uri="{BB962C8B-B14F-4D97-AF65-F5344CB8AC3E}">
        <p14:creationId xmlns:p14="http://schemas.microsoft.com/office/powerpoint/2010/main" val="192109498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30355"/>
            <a:ext cx="11609060" cy="6442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pPr rtl="0">
              <a:defRPr sz="2200" b="0" i="0" u="none" strike="noStrike" kern="1200" cap="all" baseline="0">
                <a:solidFill>
                  <a:srgbClr val="FFFFFF"/>
                </a:solidFill>
                <a:latin typeface="Arial" panose="020B0604020202020204" pitchFamily="34" charset="0"/>
                <a:ea typeface="+mn-ea"/>
                <a:cs typeface="+mn-cs"/>
              </a:defRPr>
            </a:pPr>
            <a:r>
              <a:rPr kumimoji="0" lang="it-IT" sz="4400" b="0" i="0" u="none" strike="noStrike" kern="1200" cap="all" spc="0" normalizeH="0" baseline="0" noProof="0" dirty="0">
                <a:ln>
                  <a:noFill/>
                </a:ln>
                <a:solidFill>
                  <a:srgbClr val="FFFFFF"/>
                </a:solidFill>
                <a:effectLst/>
                <a:uLnTx/>
                <a:uFillTx/>
                <a:latin typeface="Arial" panose="020B0604020202020204" pitchFamily="34" charset="0"/>
              </a:rPr>
              <a:t>Vulnerabilità più comune</a:t>
            </a:r>
            <a:endParaRPr lang="it-IT" sz="4400" b="0" i="0" baseline="0" dirty="0">
              <a:latin typeface="Arial" panose="020B0604020202020204" pitchFamily="34" charset="0"/>
            </a:endParaRPr>
          </a:p>
        </p:txBody>
      </p:sp>
      <p:sp>
        <p:nvSpPr>
          <p:cNvPr id="230" name="email@studenti.unisa.it…"/>
          <p:cNvSpPr txBox="1"/>
          <p:nvPr/>
        </p:nvSpPr>
        <p:spPr>
          <a:xfrm>
            <a:off x="983157" y="8528014"/>
            <a:ext cx="5283498"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latin typeface="+mj-lt"/>
                <a:ea typeface="+mj-ea"/>
                <a:cs typeface="+mj-cs"/>
                <a:sym typeface="Helvetica Neue"/>
              </a:defRPr>
            </a:pPr>
            <a:r>
              <a:rPr lang="it-IT" dirty="0"/>
              <a:t>a.cannavaro@studenti.unisa.it</a:t>
            </a:r>
          </a:p>
          <a:p>
            <a:pPr defTabSz="587022">
              <a:lnSpc>
                <a:spcPct val="120000"/>
              </a:lnSpc>
              <a:spcBef>
                <a:spcPts val="0"/>
              </a:spcBef>
              <a:defRPr sz="1800" b="1">
                <a:solidFill>
                  <a:srgbClr val="FFFFFF"/>
                </a:solidFill>
                <a:latin typeface="+mj-lt"/>
                <a:ea typeface="+mj-ea"/>
                <a:cs typeface="+mj-cs"/>
                <a:sym typeface="Helvetica Neue"/>
              </a:defRPr>
            </a:pPr>
            <a:r>
              <a:rPr lang="it-IT" dirty="0"/>
              <a:t>https://github.com/AlfCan-dev</a:t>
            </a:r>
          </a:p>
          <a:p>
            <a:pPr defTabSz="587022">
              <a:lnSpc>
                <a:spcPct val="120000"/>
              </a:lnSpc>
              <a:spcBef>
                <a:spcPts val="0"/>
              </a:spcBef>
              <a:defRPr sz="1800" b="1">
                <a:solidFill>
                  <a:srgbClr val="FFFFFF"/>
                </a:solidFill>
                <a:latin typeface="+mj-lt"/>
                <a:ea typeface="+mj-ea"/>
                <a:cs typeface="+mj-cs"/>
                <a:sym typeface="Helvetica Neue"/>
              </a:defRPr>
            </a:pPr>
            <a:r>
              <a:rPr lang="it-IT" dirty="0"/>
              <a:t>https://www.linkedin.com/in/alfredo-cannavaro/</a:t>
            </a:r>
            <a:endParaRPr dirty="0"/>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graphicFrame>
        <p:nvGraphicFramePr>
          <p:cNvPr id="7" name="Grafico 6">
            <a:extLst>
              <a:ext uri="{FF2B5EF4-FFF2-40B4-BE49-F238E27FC236}">
                <a16:creationId xmlns:a16="http://schemas.microsoft.com/office/drawing/2014/main" id="{6A5E08AA-91A1-837E-C07E-DD673F002961}"/>
              </a:ext>
            </a:extLst>
          </p:cNvPr>
          <p:cNvGraphicFramePr/>
          <p:nvPr/>
        </p:nvGraphicFramePr>
        <p:xfrm>
          <a:off x="641852" y="1359980"/>
          <a:ext cx="11658707" cy="7043925"/>
        </p:xfrm>
        <a:graphic>
          <a:graphicData uri="http://schemas.openxmlformats.org/drawingml/2006/chart">
            <c:chart xmlns:c="http://schemas.openxmlformats.org/drawingml/2006/chart" xmlns:r="http://schemas.openxmlformats.org/officeDocument/2006/relationships" r:id="rId7"/>
          </a:graphicData>
        </a:graphic>
      </p:graphicFrame>
      <p:sp>
        <p:nvSpPr>
          <p:cNvPr id="2" name="Titolo Tesi…">
            <a:extLst>
              <a:ext uri="{FF2B5EF4-FFF2-40B4-BE49-F238E27FC236}">
                <a16:creationId xmlns:a16="http://schemas.microsoft.com/office/drawing/2014/main" id="{C64F7519-2EB0-55F5-68E4-28F7FBAF5F96}"/>
              </a:ext>
            </a:extLst>
          </p:cNvPr>
          <p:cNvSpPr txBox="1"/>
          <p:nvPr/>
        </p:nvSpPr>
        <p:spPr>
          <a:xfrm>
            <a:off x="8762017" y="8409003"/>
            <a:ext cx="4242783" cy="1666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r" defTabSz="587022">
              <a:lnSpc>
                <a:spcPct val="120000"/>
              </a:lnSpc>
              <a:spcBef>
                <a:spcPts val="0"/>
              </a:spcBef>
              <a:defRPr sz="1800" b="1">
                <a:solidFill>
                  <a:srgbClr val="FFFFFF"/>
                </a:solidFill>
              </a:defRPr>
            </a:pPr>
            <a:r>
              <a:rPr lang="it-IT" sz="1800" dirty="0">
                <a:solidFill>
                  <a:schemeClr val="bg1"/>
                </a:solidFill>
                <a:effectLst/>
                <a:latin typeface="+mj-lt"/>
              </a:rPr>
              <a:t>Vulnerabilità Software in Android:</a:t>
            </a:r>
            <a:br>
              <a:rPr lang="it-IT" sz="1800" dirty="0">
                <a:solidFill>
                  <a:schemeClr val="bg1"/>
                </a:solidFill>
                <a:latin typeface="+mj-lt"/>
              </a:rPr>
            </a:br>
            <a:r>
              <a:rPr lang="it-IT" sz="1800" dirty="0">
                <a:solidFill>
                  <a:schemeClr val="bg1"/>
                </a:solidFill>
                <a:effectLst/>
                <a:latin typeface="+mj-lt"/>
              </a:rPr>
              <a:t>Analisi della Comprensibilità dei Tool</a:t>
            </a:r>
            <a:br>
              <a:rPr lang="it-IT" sz="1800" dirty="0">
                <a:solidFill>
                  <a:schemeClr val="bg1"/>
                </a:solidFill>
                <a:latin typeface="+mj-lt"/>
              </a:rPr>
            </a:br>
            <a:r>
              <a:rPr lang="it-IT" sz="1800" dirty="0">
                <a:solidFill>
                  <a:schemeClr val="bg1"/>
                </a:solidFill>
                <a:effectLst/>
                <a:latin typeface="+mj-lt"/>
              </a:rPr>
              <a:t>di Identificazione Automatica</a:t>
            </a:r>
          </a:p>
          <a:p>
            <a:pPr algn="r" defTabSz="587022">
              <a:lnSpc>
                <a:spcPct val="120000"/>
              </a:lnSpc>
              <a:spcBef>
                <a:spcPts val="0"/>
              </a:spcBef>
              <a:defRPr sz="1800" b="1">
                <a:solidFill>
                  <a:srgbClr val="FFFFFF"/>
                </a:solidFill>
              </a:defRPr>
            </a:pPr>
            <a:r>
              <a:rPr lang="it-IT" sz="1800" dirty="0">
                <a:effectLst/>
                <a:latin typeface="+mj-lt"/>
              </a:rPr>
              <a:t>Alfredo Cannavaro</a:t>
            </a:r>
            <a:br>
              <a:rPr sz="1400" dirty="0"/>
            </a:br>
            <a:endParaRPr sz="1400" dirty="0"/>
          </a:p>
        </p:txBody>
      </p:sp>
      <p:pic>
        <p:nvPicPr>
          <p:cNvPr id="4" name="Immagine 3">
            <a:extLst>
              <a:ext uri="{FF2B5EF4-FFF2-40B4-BE49-F238E27FC236}">
                <a16:creationId xmlns:a16="http://schemas.microsoft.com/office/drawing/2014/main" id="{98A9FCE5-3E8F-C454-4669-E4ABB2FA45B7}"/>
              </a:ext>
            </a:extLst>
          </p:cNvPr>
          <p:cNvPicPr>
            <a:picLocks noChangeAspect="1"/>
          </p:cNvPicPr>
          <p:nvPr/>
        </p:nvPicPr>
        <p:blipFill>
          <a:blip r:embed="rId8"/>
          <a:stretch>
            <a:fillRect/>
          </a:stretch>
        </p:blipFill>
        <p:spPr>
          <a:xfrm>
            <a:off x="2648153" y="2498918"/>
            <a:ext cx="1219201" cy="1219201"/>
          </a:xfrm>
          <a:prstGeom prst="rect">
            <a:avLst/>
          </a:prstGeom>
        </p:spPr>
      </p:pic>
      <p:sp>
        <p:nvSpPr>
          <p:cNvPr id="6" name="Freccia a destra 5">
            <a:extLst>
              <a:ext uri="{FF2B5EF4-FFF2-40B4-BE49-F238E27FC236}">
                <a16:creationId xmlns:a16="http://schemas.microsoft.com/office/drawing/2014/main" id="{D7FBFF0E-FD7E-6017-67FA-97E5EB40874D}"/>
              </a:ext>
            </a:extLst>
          </p:cNvPr>
          <p:cNvSpPr/>
          <p:nvPr/>
        </p:nvSpPr>
        <p:spPr>
          <a:xfrm>
            <a:off x="5309419" y="2979174"/>
            <a:ext cx="1976284" cy="516194"/>
          </a:xfrm>
          <a:prstGeom prst="rightArrow">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endParaRPr kumimoji="0" lang="it-IT" sz="3000" b="0" i="0" u="none" strike="noStrike" cap="none" spc="0" normalizeH="0" baseline="0">
              <a:ln>
                <a:noFill/>
              </a:ln>
              <a:solidFill>
                <a:srgbClr val="000000"/>
              </a:solidFill>
              <a:effectLst/>
              <a:uFillTx/>
              <a:latin typeface="Helvetica"/>
              <a:ea typeface="Helvetica"/>
              <a:cs typeface="Helvetica"/>
              <a:sym typeface="Helvetica"/>
            </a:endParaRPr>
          </a:p>
        </p:txBody>
      </p:sp>
      <p:pic>
        <p:nvPicPr>
          <p:cNvPr id="11" name="Immagine 10">
            <a:extLst>
              <a:ext uri="{FF2B5EF4-FFF2-40B4-BE49-F238E27FC236}">
                <a16:creationId xmlns:a16="http://schemas.microsoft.com/office/drawing/2014/main" id="{FE5EBF8B-0365-4018-CEC9-6B567840404D}"/>
              </a:ext>
            </a:extLst>
          </p:cNvPr>
          <p:cNvPicPr>
            <a:picLocks noChangeAspect="1"/>
          </p:cNvPicPr>
          <p:nvPr/>
        </p:nvPicPr>
        <p:blipFill>
          <a:blip r:embed="rId9"/>
          <a:stretch>
            <a:fillRect/>
          </a:stretch>
        </p:blipFill>
        <p:spPr>
          <a:xfrm>
            <a:off x="8300021" y="2549854"/>
            <a:ext cx="1374834" cy="1374834"/>
          </a:xfrm>
          <a:prstGeom prst="rect">
            <a:avLst/>
          </a:prstGeom>
        </p:spPr>
      </p:pic>
      <p:pic>
        <p:nvPicPr>
          <p:cNvPr id="12" name="Immagine 11">
            <a:extLst>
              <a:ext uri="{FF2B5EF4-FFF2-40B4-BE49-F238E27FC236}">
                <a16:creationId xmlns:a16="http://schemas.microsoft.com/office/drawing/2014/main" id="{0325C734-A40C-C2C5-7CC1-994D29E87654}"/>
              </a:ext>
            </a:extLst>
          </p:cNvPr>
          <p:cNvPicPr>
            <a:picLocks noChangeAspect="1"/>
          </p:cNvPicPr>
          <p:nvPr/>
        </p:nvPicPr>
        <p:blipFill>
          <a:blip r:embed="rId10"/>
          <a:stretch>
            <a:fillRect/>
          </a:stretch>
        </p:blipFill>
        <p:spPr>
          <a:xfrm>
            <a:off x="9031644" y="3237271"/>
            <a:ext cx="1219201" cy="1219201"/>
          </a:xfrm>
          <a:prstGeom prst="rect">
            <a:avLst/>
          </a:prstGeom>
        </p:spPr>
      </p:pic>
      <p:sp>
        <p:nvSpPr>
          <p:cNvPr id="13" name="CasellaDiTesto 12">
            <a:extLst>
              <a:ext uri="{FF2B5EF4-FFF2-40B4-BE49-F238E27FC236}">
                <a16:creationId xmlns:a16="http://schemas.microsoft.com/office/drawing/2014/main" id="{27E69238-8EA2-8F72-95FA-1D9CC8016C9A}"/>
              </a:ext>
            </a:extLst>
          </p:cNvPr>
          <p:cNvSpPr txBox="1"/>
          <p:nvPr/>
        </p:nvSpPr>
        <p:spPr>
          <a:xfrm>
            <a:off x="2648153" y="3489254"/>
            <a:ext cx="2168013" cy="928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it-IT" sz="3000" b="0" i="0" u="none" strike="noStrike" cap="none" spc="0" normalizeH="0" baseline="0" dirty="0" err="1">
                <a:ln>
                  <a:noFill/>
                </a:ln>
                <a:solidFill>
                  <a:schemeClr val="bg1"/>
                </a:solidFill>
                <a:effectLst/>
                <a:uFillTx/>
                <a:latin typeface="+mj-lt"/>
                <a:ea typeface="Helvetica"/>
                <a:cs typeface="Helvetica"/>
                <a:sym typeface="Helvetica"/>
              </a:rPr>
              <a:t>MobSF</a:t>
            </a:r>
            <a:endParaRPr kumimoji="0" lang="it-IT" sz="3000" b="0" i="0" u="none" strike="noStrike" cap="none" spc="0" normalizeH="0" baseline="0" dirty="0">
              <a:ln>
                <a:noFill/>
              </a:ln>
              <a:solidFill>
                <a:schemeClr val="bg1"/>
              </a:solidFill>
              <a:effectLst/>
              <a:uFillTx/>
              <a:latin typeface="+mj-lt"/>
              <a:ea typeface="Helvetica"/>
              <a:cs typeface="Helvetica"/>
              <a:sym typeface="Helvetica"/>
            </a:endParaRPr>
          </a:p>
        </p:txBody>
      </p:sp>
      <p:sp>
        <p:nvSpPr>
          <p:cNvPr id="14" name="CasellaDiTesto 13">
            <a:extLst>
              <a:ext uri="{FF2B5EF4-FFF2-40B4-BE49-F238E27FC236}">
                <a16:creationId xmlns:a16="http://schemas.microsoft.com/office/drawing/2014/main" id="{4F15A3D9-E3FF-C14A-FEB6-C90CB5EF8F8F}"/>
              </a:ext>
            </a:extLst>
          </p:cNvPr>
          <p:cNvSpPr txBox="1"/>
          <p:nvPr/>
        </p:nvSpPr>
        <p:spPr>
          <a:xfrm>
            <a:off x="8590849" y="3866461"/>
            <a:ext cx="2168013" cy="928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it-IT" sz="3000" b="0" i="0" u="none" strike="noStrike" cap="none" spc="0" normalizeH="0" baseline="0" dirty="0">
                <a:ln>
                  <a:noFill/>
                </a:ln>
                <a:solidFill>
                  <a:schemeClr val="bg1"/>
                </a:solidFill>
                <a:effectLst/>
                <a:uFillTx/>
                <a:latin typeface="+mj-lt"/>
                <a:ea typeface="Helvetica"/>
                <a:cs typeface="Helvetica"/>
                <a:sym typeface="Helvetica"/>
              </a:rPr>
              <a:t>CWE-532</a:t>
            </a:r>
          </a:p>
        </p:txBody>
      </p:sp>
    </p:spTree>
    <p:extLst>
      <p:ext uri="{BB962C8B-B14F-4D97-AF65-F5344CB8AC3E}">
        <p14:creationId xmlns:p14="http://schemas.microsoft.com/office/powerpoint/2010/main" val="116349626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30355"/>
            <a:ext cx="11609060" cy="6442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pPr rtl="0">
              <a:defRPr sz="2200" b="0" i="0" u="none" strike="noStrike" kern="1200" cap="all" baseline="0">
                <a:solidFill>
                  <a:srgbClr val="FFFFFF"/>
                </a:solidFill>
                <a:latin typeface="Arial" panose="020B0604020202020204" pitchFamily="34" charset="0"/>
                <a:ea typeface="+mn-ea"/>
                <a:cs typeface="+mn-cs"/>
              </a:defRPr>
            </a:pPr>
            <a:r>
              <a:rPr kumimoji="0" lang="it-IT" sz="4400" b="0" i="0" u="none" strike="noStrike" kern="1200" cap="all" spc="0" normalizeH="0" baseline="0" noProof="0" dirty="0">
                <a:ln>
                  <a:noFill/>
                </a:ln>
                <a:solidFill>
                  <a:srgbClr val="FFFFFF"/>
                </a:solidFill>
                <a:effectLst/>
                <a:uLnTx/>
                <a:uFillTx/>
                <a:latin typeface="Arial" panose="020B0604020202020204" pitchFamily="34" charset="0"/>
              </a:rPr>
              <a:t>Vulnerabilità più comune</a:t>
            </a:r>
            <a:endParaRPr lang="it-IT" sz="4400" b="0" i="0" baseline="0" dirty="0">
              <a:latin typeface="Arial" panose="020B0604020202020204" pitchFamily="34" charset="0"/>
            </a:endParaRPr>
          </a:p>
        </p:txBody>
      </p:sp>
      <p:sp>
        <p:nvSpPr>
          <p:cNvPr id="230" name="email@studenti.unisa.it…"/>
          <p:cNvSpPr txBox="1"/>
          <p:nvPr/>
        </p:nvSpPr>
        <p:spPr>
          <a:xfrm>
            <a:off x="983157" y="8528014"/>
            <a:ext cx="5283498" cy="1069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587022">
              <a:lnSpc>
                <a:spcPct val="120000"/>
              </a:lnSpc>
              <a:spcBef>
                <a:spcPts val="0"/>
              </a:spcBef>
              <a:defRPr sz="1800" b="1">
                <a:solidFill>
                  <a:srgbClr val="FFFFFF"/>
                </a:solidFill>
                <a:latin typeface="+mj-lt"/>
                <a:ea typeface="+mj-ea"/>
                <a:cs typeface="+mj-cs"/>
                <a:sym typeface="Helvetica Neue"/>
              </a:defRPr>
            </a:pPr>
            <a:r>
              <a:rPr lang="it-IT" dirty="0"/>
              <a:t>a.cannavaro@studenti.unisa.it</a:t>
            </a:r>
          </a:p>
          <a:p>
            <a:pPr defTabSz="587022">
              <a:lnSpc>
                <a:spcPct val="120000"/>
              </a:lnSpc>
              <a:spcBef>
                <a:spcPts val="0"/>
              </a:spcBef>
              <a:defRPr sz="1800" b="1">
                <a:solidFill>
                  <a:srgbClr val="FFFFFF"/>
                </a:solidFill>
                <a:latin typeface="+mj-lt"/>
                <a:ea typeface="+mj-ea"/>
                <a:cs typeface="+mj-cs"/>
                <a:sym typeface="Helvetica Neue"/>
              </a:defRPr>
            </a:pPr>
            <a:r>
              <a:rPr lang="it-IT" dirty="0"/>
              <a:t>https://github.com/AlfCan-dev</a:t>
            </a:r>
          </a:p>
          <a:p>
            <a:pPr defTabSz="587022">
              <a:lnSpc>
                <a:spcPct val="120000"/>
              </a:lnSpc>
              <a:spcBef>
                <a:spcPts val="0"/>
              </a:spcBef>
              <a:defRPr sz="1800" b="1">
                <a:solidFill>
                  <a:srgbClr val="FFFFFF"/>
                </a:solidFill>
                <a:latin typeface="+mj-lt"/>
                <a:ea typeface="+mj-ea"/>
                <a:cs typeface="+mj-cs"/>
                <a:sym typeface="Helvetica Neue"/>
              </a:defRPr>
            </a:pPr>
            <a:r>
              <a:rPr lang="it-IT" dirty="0"/>
              <a:t>https://www.linkedin.com/in/alfredo-cannavaro/</a:t>
            </a:r>
            <a:endParaRPr dirty="0"/>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graphicFrame>
        <p:nvGraphicFramePr>
          <p:cNvPr id="7" name="Grafico 6">
            <a:extLst>
              <a:ext uri="{FF2B5EF4-FFF2-40B4-BE49-F238E27FC236}">
                <a16:creationId xmlns:a16="http://schemas.microsoft.com/office/drawing/2014/main" id="{6A5E08AA-91A1-837E-C07E-DD673F002961}"/>
              </a:ext>
            </a:extLst>
          </p:cNvPr>
          <p:cNvGraphicFramePr/>
          <p:nvPr/>
        </p:nvGraphicFramePr>
        <p:xfrm>
          <a:off x="641852" y="1359980"/>
          <a:ext cx="11658707" cy="7043925"/>
        </p:xfrm>
        <a:graphic>
          <a:graphicData uri="http://schemas.openxmlformats.org/drawingml/2006/chart">
            <c:chart xmlns:c="http://schemas.openxmlformats.org/drawingml/2006/chart" xmlns:r="http://schemas.openxmlformats.org/officeDocument/2006/relationships" r:id="rId7"/>
          </a:graphicData>
        </a:graphic>
      </p:graphicFrame>
      <p:sp>
        <p:nvSpPr>
          <p:cNvPr id="2" name="Titolo Tesi…">
            <a:extLst>
              <a:ext uri="{FF2B5EF4-FFF2-40B4-BE49-F238E27FC236}">
                <a16:creationId xmlns:a16="http://schemas.microsoft.com/office/drawing/2014/main" id="{C64F7519-2EB0-55F5-68E4-28F7FBAF5F96}"/>
              </a:ext>
            </a:extLst>
          </p:cNvPr>
          <p:cNvSpPr txBox="1"/>
          <p:nvPr/>
        </p:nvSpPr>
        <p:spPr>
          <a:xfrm>
            <a:off x="8762017" y="8409003"/>
            <a:ext cx="4242783" cy="1666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r" defTabSz="587022">
              <a:lnSpc>
                <a:spcPct val="120000"/>
              </a:lnSpc>
              <a:spcBef>
                <a:spcPts val="0"/>
              </a:spcBef>
              <a:defRPr sz="1800" b="1">
                <a:solidFill>
                  <a:srgbClr val="FFFFFF"/>
                </a:solidFill>
              </a:defRPr>
            </a:pPr>
            <a:r>
              <a:rPr lang="it-IT" sz="1800" dirty="0">
                <a:solidFill>
                  <a:schemeClr val="bg1"/>
                </a:solidFill>
                <a:effectLst/>
                <a:latin typeface="+mj-lt"/>
              </a:rPr>
              <a:t>Vulnerabilità Software in Android:</a:t>
            </a:r>
            <a:br>
              <a:rPr lang="it-IT" sz="1800" dirty="0">
                <a:solidFill>
                  <a:schemeClr val="bg1"/>
                </a:solidFill>
                <a:latin typeface="+mj-lt"/>
              </a:rPr>
            </a:br>
            <a:r>
              <a:rPr lang="it-IT" sz="1800" dirty="0">
                <a:solidFill>
                  <a:schemeClr val="bg1"/>
                </a:solidFill>
                <a:effectLst/>
                <a:latin typeface="+mj-lt"/>
              </a:rPr>
              <a:t>Analisi della Comprensibilità dei Tool</a:t>
            </a:r>
            <a:br>
              <a:rPr lang="it-IT" sz="1800" dirty="0">
                <a:solidFill>
                  <a:schemeClr val="bg1"/>
                </a:solidFill>
                <a:latin typeface="+mj-lt"/>
              </a:rPr>
            </a:br>
            <a:r>
              <a:rPr lang="it-IT" sz="1800" dirty="0">
                <a:solidFill>
                  <a:schemeClr val="bg1"/>
                </a:solidFill>
                <a:effectLst/>
                <a:latin typeface="+mj-lt"/>
              </a:rPr>
              <a:t>di Identificazione Automatica</a:t>
            </a:r>
          </a:p>
          <a:p>
            <a:pPr algn="r" defTabSz="587022">
              <a:lnSpc>
                <a:spcPct val="120000"/>
              </a:lnSpc>
              <a:spcBef>
                <a:spcPts val="0"/>
              </a:spcBef>
              <a:defRPr sz="1800" b="1">
                <a:solidFill>
                  <a:srgbClr val="FFFFFF"/>
                </a:solidFill>
              </a:defRPr>
            </a:pPr>
            <a:r>
              <a:rPr lang="it-IT" sz="1800" dirty="0">
                <a:effectLst/>
                <a:latin typeface="+mj-lt"/>
              </a:rPr>
              <a:t>Alfredo Cannavaro</a:t>
            </a:r>
            <a:br>
              <a:rPr sz="1400" dirty="0"/>
            </a:br>
            <a:endParaRPr sz="1400" dirty="0"/>
          </a:p>
        </p:txBody>
      </p:sp>
      <p:pic>
        <p:nvPicPr>
          <p:cNvPr id="4" name="Immagine 3">
            <a:extLst>
              <a:ext uri="{FF2B5EF4-FFF2-40B4-BE49-F238E27FC236}">
                <a16:creationId xmlns:a16="http://schemas.microsoft.com/office/drawing/2014/main" id="{98A9FCE5-3E8F-C454-4669-E4ABB2FA45B7}"/>
              </a:ext>
            </a:extLst>
          </p:cNvPr>
          <p:cNvPicPr>
            <a:picLocks noChangeAspect="1"/>
          </p:cNvPicPr>
          <p:nvPr/>
        </p:nvPicPr>
        <p:blipFill>
          <a:blip r:embed="rId8"/>
          <a:stretch>
            <a:fillRect/>
          </a:stretch>
        </p:blipFill>
        <p:spPr>
          <a:xfrm>
            <a:off x="2648153" y="2498918"/>
            <a:ext cx="1219201" cy="1219201"/>
          </a:xfrm>
          <a:prstGeom prst="rect">
            <a:avLst/>
          </a:prstGeom>
        </p:spPr>
      </p:pic>
      <p:sp>
        <p:nvSpPr>
          <p:cNvPr id="6" name="Freccia a destra 5">
            <a:extLst>
              <a:ext uri="{FF2B5EF4-FFF2-40B4-BE49-F238E27FC236}">
                <a16:creationId xmlns:a16="http://schemas.microsoft.com/office/drawing/2014/main" id="{D7FBFF0E-FD7E-6017-67FA-97E5EB40874D}"/>
              </a:ext>
            </a:extLst>
          </p:cNvPr>
          <p:cNvSpPr/>
          <p:nvPr/>
        </p:nvSpPr>
        <p:spPr>
          <a:xfrm>
            <a:off x="5309419" y="2979174"/>
            <a:ext cx="1976284" cy="516194"/>
          </a:xfrm>
          <a:prstGeom prst="rightArrow">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endParaRPr kumimoji="0" lang="it-IT" sz="3000" b="0" i="0" u="none" strike="noStrike" cap="none" spc="0" normalizeH="0" baseline="0">
              <a:ln>
                <a:noFill/>
              </a:ln>
              <a:solidFill>
                <a:srgbClr val="000000"/>
              </a:solidFill>
              <a:effectLst/>
              <a:uFillTx/>
              <a:latin typeface="Helvetica"/>
              <a:ea typeface="Helvetica"/>
              <a:cs typeface="Helvetica"/>
              <a:sym typeface="Helvetica"/>
            </a:endParaRPr>
          </a:p>
        </p:txBody>
      </p:sp>
      <p:pic>
        <p:nvPicPr>
          <p:cNvPr id="9" name="Immagine 8">
            <a:extLst>
              <a:ext uri="{FF2B5EF4-FFF2-40B4-BE49-F238E27FC236}">
                <a16:creationId xmlns:a16="http://schemas.microsoft.com/office/drawing/2014/main" id="{36A2B7BD-9DFF-1E86-94DC-7C6ECEFAE454}"/>
              </a:ext>
            </a:extLst>
          </p:cNvPr>
          <p:cNvPicPr>
            <a:picLocks noChangeAspect="1"/>
          </p:cNvPicPr>
          <p:nvPr/>
        </p:nvPicPr>
        <p:blipFill>
          <a:blip r:embed="rId9"/>
          <a:stretch>
            <a:fillRect/>
          </a:stretch>
        </p:blipFill>
        <p:spPr>
          <a:xfrm>
            <a:off x="4169773" y="4456472"/>
            <a:ext cx="3243500" cy="3243500"/>
          </a:xfrm>
          <a:prstGeom prst="rect">
            <a:avLst/>
          </a:prstGeom>
        </p:spPr>
      </p:pic>
      <p:pic>
        <p:nvPicPr>
          <p:cNvPr id="10" name="Immagine 9">
            <a:extLst>
              <a:ext uri="{FF2B5EF4-FFF2-40B4-BE49-F238E27FC236}">
                <a16:creationId xmlns:a16="http://schemas.microsoft.com/office/drawing/2014/main" id="{506F22CD-ADDB-6B3D-0485-A63BEA1CEAE2}"/>
              </a:ext>
            </a:extLst>
          </p:cNvPr>
          <p:cNvPicPr>
            <a:picLocks noChangeAspect="1"/>
          </p:cNvPicPr>
          <p:nvPr/>
        </p:nvPicPr>
        <p:blipFill>
          <a:blip r:embed="rId10"/>
          <a:stretch>
            <a:fillRect/>
          </a:stretch>
        </p:blipFill>
        <p:spPr>
          <a:xfrm>
            <a:off x="6266655" y="4695128"/>
            <a:ext cx="838867" cy="838867"/>
          </a:xfrm>
          <a:prstGeom prst="rect">
            <a:avLst/>
          </a:prstGeom>
        </p:spPr>
      </p:pic>
      <p:pic>
        <p:nvPicPr>
          <p:cNvPr id="11" name="Immagine 10">
            <a:extLst>
              <a:ext uri="{FF2B5EF4-FFF2-40B4-BE49-F238E27FC236}">
                <a16:creationId xmlns:a16="http://schemas.microsoft.com/office/drawing/2014/main" id="{FE5EBF8B-0365-4018-CEC9-6B567840404D}"/>
              </a:ext>
            </a:extLst>
          </p:cNvPr>
          <p:cNvPicPr>
            <a:picLocks noChangeAspect="1"/>
          </p:cNvPicPr>
          <p:nvPr/>
        </p:nvPicPr>
        <p:blipFill>
          <a:blip r:embed="rId11"/>
          <a:stretch>
            <a:fillRect/>
          </a:stretch>
        </p:blipFill>
        <p:spPr>
          <a:xfrm>
            <a:off x="8300021" y="2549854"/>
            <a:ext cx="1374834" cy="1374834"/>
          </a:xfrm>
          <a:prstGeom prst="rect">
            <a:avLst/>
          </a:prstGeom>
        </p:spPr>
      </p:pic>
      <p:pic>
        <p:nvPicPr>
          <p:cNvPr id="12" name="Immagine 11">
            <a:extLst>
              <a:ext uri="{FF2B5EF4-FFF2-40B4-BE49-F238E27FC236}">
                <a16:creationId xmlns:a16="http://schemas.microsoft.com/office/drawing/2014/main" id="{0325C734-A40C-C2C5-7CC1-994D29E87654}"/>
              </a:ext>
            </a:extLst>
          </p:cNvPr>
          <p:cNvPicPr>
            <a:picLocks noChangeAspect="1"/>
          </p:cNvPicPr>
          <p:nvPr/>
        </p:nvPicPr>
        <p:blipFill>
          <a:blip r:embed="rId12"/>
          <a:stretch>
            <a:fillRect/>
          </a:stretch>
        </p:blipFill>
        <p:spPr>
          <a:xfrm>
            <a:off x="9031644" y="3237271"/>
            <a:ext cx="1219201" cy="1219201"/>
          </a:xfrm>
          <a:prstGeom prst="rect">
            <a:avLst/>
          </a:prstGeom>
        </p:spPr>
      </p:pic>
      <p:sp>
        <p:nvSpPr>
          <p:cNvPr id="13" name="CasellaDiTesto 12">
            <a:extLst>
              <a:ext uri="{FF2B5EF4-FFF2-40B4-BE49-F238E27FC236}">
                <a16:creationId xmlns:a16="http://schemas.microsoft.com/office/drawing/2014/main" id="{27E69238-8EA2-8F72-95FA-1D9CC8016C9A}"/>
              </a:ext>
            </a:extLst>
          </p:cNvPr>
          <p:cNvSpPr txBox="1"/>
          <p:nvPr/>
        </p:nvSpPr>
        <p:spPr>
          <a:xfrm>
            <a:off x="2648153" y="3489254"/>
            <a:ext cx="2168013" cy="928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it-IT" sz="3000" b="0" i="0" u="none" strike="noStrike" cap="none" spc="0" normalizeH="0" baseline="0" dirty="0" err="1">
                <a:ln>
                  <a:noFill/>
                </a:ln>
                <a:solidFill>
                  <a:schemeClr val="bg1"/>
                </a:solidFill>
                <a:effectLst/>
                <a:uFillTx/>
                <a:latin typeface="+mj-lt"/>
                <a:ea typeface="Helvetica"/>
                <a:cs typeface="Helvetica"/>
                <a:sym typeface="Helvetica"/>
              </a:rPr>
              <a:t>MobSF</a:t>
            </a:r>
            <a:endParaRPr kumimoji="0" lang="it-IT" sz="3000" b="0" i="0" u="none" strike="noStrike" cap="none" spc="0" normalizeH="0" baseline="0" dirty="0">
              <a:ln>
                <a:noFill/>
              </a:ln>
              <a:solidFill>
                <a:schemeClr val="bg1"/>
              </a:solidFill>
              <a:effectLst/>
              <a:uFillTx/>
              <a:latin typeface="+mj-lt"/>
              <a:ea typeface="Helvetica"/>
              <a:cs typeface="Helvetica"/>
              <a:sym typeface="Helvetica"/>
            </a:endParaRPr>
          </a:p>
        </p:txBody>
      </p:sp>
      <p:sp>
        <p:nvSpPr>
          <p:cNvPr id="14" name="CasellaDiTesto 13">
            <a:extLst>
              <a:ext uri="{FF2B5EF4-FFF2-40B4-BE49-F238E27FC236}">
                <a16:creationId xmlns:a16="http://schemas.microsoft.com/office/drawing/2014/main" id="{4F15A3D9-E3FF-C14A-FEB6-C90CB5EF8F8F}"/>
              </a:ext>
            </a:extLst>
          </p:cNvPr>
          <p:cNvSpPr txBox="1"/>
          <p:nvPr/>
        </p:nvSpPr>
        <p:spPr>
          <a:xfrm>
            <a:off x="8590849" y="3866461"/>
            <a:ext cx="2168013" cy="928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it-IT" sz="3000" b="0" i="0" u="none" strike="noStrike" cap="none" spc="0" normalizeH="0" baseline="0" dirty="0">
                <a:ln>
                  <a:noFill/>
                </a:ln>
                <a:solidFill>
                  <a:schemeClr val="bg1"/>
                </a:solidFill>
                <a:effectLst/>
                <a:uFillTx/>
                <a:latin typeface="+mj-lt"/>
                <a:ea typeface="Helvetica"/>
                <a:cs typeface="Helvetica"/>
                <a:sym typeface="Helvetica"/>
              </a:rPr>
              <a:t>CWE-532</a:t>
            </a:r>
          </a:p>
        </p:txBody>
      </p:sp>
    </p:spTree>
    <p:extLst>
      <p:ext uri="{BB962C8B-B14F-4D97-AF65-F5344CB8AC3E}">
        <p14:creationId xmlns:p14="http://schemas.microsoft.com/office/powerpoint/2010/main" val="3807220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it-IT" dirty="0"/>
              <a:t>Sviluppi futuri</a:t>
            </a:r>
            <a:endParaRPr dirty="0"/>
          </a:p>
        </p:txBody>
      </p:sp>
      <p:sp>
        <p:nvSpPr>
          <p:cNvPr id="230" name="email@studenti.unisa.it…"/>
          <p:cNvSpPr txBox="1"/>
          <p:nvPr/>
        </p:nvSpPr>
        <p:spPr>
          <a:xfrm>
            <a:off x="983157" y="8528014"/>
            <a:ext cx="5283498" cy="1069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587022">
              <a:lnSpc>
                <a:spcPct val="120000"/>
              </a:lnSpc>
              <a:spcBef>
                <a:spcPts val="0"/>
              </a:spcBef>
              <a:defRPr sz="1800" b="1">
                <a:solidFill>
                  <a:srgbClr val="FFFFFF"/>
                </a:solidFill>
                <a:latin typeface="+mj-lt"/>
                <a:ea typeface="+mj-ea"/>
                <a:cs typeface="+mj-cs"/>
                <a:sym typeface="Helvetica Neue"/>
              </a:defRPr>
            </a:pPr>
            <a:r>
              <a:rPr lang="it-IT" dirty="0"/>
              <a:t>a.cannavaro@studenti.unisa.it</a:t>
            </a:r>
          </a:p>
          <a:p>
            <a:pPr defTabSz="587022">
              <a:lnSpc>
                <a:spcPct val="120000"/>
              </a:lnSpc>
              <a:spcBef>
                <a:spcPts val="0"/>
              </a:spcBef>
              <a:defRPr sz="1800" b="1">
                <a:solidFill>
                  <a:srgbClr val="FFFFFF"/>
                </a:solidFill>
                <a:latin typeface="+mj-lt"/>
                <a:ea typeface="+mj-ea"/>
                <a:cs typeface="+mj-cs"/>
                <a:sym typeface="Helvetica Neue"/>
              </a:defRPr>
            </a:pPr>
            <a:r>
              <a:rPr lang="it-IT" dirty="0"/>
              <a:t>https://github.com/AlfCan-dev</a:t>
            </a:r>
          </a:p>
          <a:p>
            <a:pPr defTabSz="587022">
              <a:lnSpc>
                <a:spcPct val="120000"/>
              </a:lnSpc>
              <a:spcBef>
                <a:spcPts val="0"/>
              </a:spcBef>
              <a:defRPr sz="1800" b="1">
                <a:solidFill>
                  <a:srgbClr val="FFFFFF"/>
                </a:solidFill>
                <a:latin typeface="+mj-lt"/>
                <a:ea typeface="+mj-ea"/>
                <a:cs typeface="+mj-cs"/>
                <a:sym typeface="Helvetica Neue"/>
              </a:defRPr>
            </a:pPr>
            <a:r>
              <a:rPr lang="it-IT" dirty="0"/>
              <a:t>https://www.linkedin.com/in/alfredo-cannavaro/</a:t>
            </a:r>
            <a:endParaRPr dirty="0"/>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16" name="Titolo Tesi…">
            <a:extLst>
              <a:ext uri="{FF2B5EF4-FFF2-40B4-BE49-F238E27FC236}">
                <a16:creationId xmlns:a16="http://schemas.microsoft.com/office/drawing/2014/main" id="{C98D4580-5D48-F53D-B15B-951F22C43BA9}"/>
              </a:ext>
            </a:extLst>
          </p:cNvPr>
          <p:cNvSpPr txBox="1"/>
          <p:nvPr/>
        </p:nvSpPr>
        <p:spPr>
          <a:xfrm>
            <a:off x="8762017" y="8409003"/>
            <a:ext cx="4242783" cy="1666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r" defTabSz="587022">
              <a:lnSpc>
                <a:spcPct val="120000"/>
              </a:lnSpc>
              <a:spcBef>
                <a:spcPts val="0"/>
              </a:spcBef>
              <a:defRPr sz="1800" b="1">
                <a:solidFill>
                  <a:srgbClr val="FFFFFF"/>
                </a:solidFill>
              </a:defRPr>
            </a:pPr>
            <a:r>
              <a:rPr lang="it-IT" sz="1800" dirty="0">
                <a:solidFill>
                  <a:schemeClr val="bg1"/>
                </a:solidFill>
                <a:effectLst/>
                <a:latin typeface="+mj-lt"/>
              </a:rPr>
              <a:t>Vulnerabilità Software in Android:</a:t>
            </a:r>
            <a:br>
              <a:rPr lang="it-IT" sz="1800" dirty="0">
                <a:solidFill>
                  <a:schemeClr val="bg1"/>
                </a:solidFill>
                <a:latin typeface="+mj-lt"/>
              </a:rPr>
            </a:br>
            <a:r>
              <a:rPr lang="it-IT" sz="1800" dirty="0">
                <a:solidFill>
                  <a:schemeClr val="bg1"/>
                </a:solidFill>
                <a:effectLst/>
                <a:latin typeface="+mj-lt"/>
              </a:rPr>
              <a:t>Analisi della Comprensibilità dei Tool</a:t>
            </a:r>
            <a:br>
              <a:rPr lang="it-IT" sz="1800" dirty="0">
                <a:solidFill>
                  <a:schemeClr val="bg1"/>
                </a:solidFill>
                <a:latin typeface="+mj-lt"/>
              </a:rPr>
            </a:br>
            <a:r>
              <a:rPr lang="it-IT" sz="1800" dirty="0">
                <a:solidFill>
                  <a:schemeClr val="bg1"/>
                </a:solidFill>
                <a:effectLst/>
                <a:latin typeface="+mj-lt"/>
              </a:rPr>
              <a:t>di Identificazione Automatica</a:t>
            </a:r>
          </a:p>
          <a:p>
            <a:pPr algn="r" defTabSz="587022">
              <a:lnSpc>
                <a:spcPct val="120000"/>
              </a:lnSpc>
              <a:spcBef>
                <a:spcPts val="0"/>
              </a:spcBef>
              <a:defRPr sz="1800" b="1">
                <a:solidFill>
                  <a:srgbClr val="FFFFFF"/>
                </a:solidFill>
              </a:defRPr>
            </a:pPr>
            <a:r>
              <a:rPr lang="it-IT" sz="1800" dirty="0">
                <a:effectLst/>
                <a:latin typeface="+mj-lt"/>
              </a:rPr>
              <a:t>Alfredo Cannavaro</a:t>
            </a:r>
            <a:br>
              <a:rPr sz="1400" dirty="0"/>
            </a:br>
            <a:endParaRPr sz="1400" dirty="0"/>
          </a:p>
        </p:txBody>
      </p:sp>
      <p:sp>
        <p:nvSpPr>
          <p:cNvPr id="3" name="CasellaDiTesto 2">
            <a:extLst>
              <a:ext uri="{FF2B5EF4-FFF2-40B4-BE49-F238E27FC236}">
                <a16:creationId xmlns:a16="http://schemas.microsoft.com/office/drawing/2014/main" id="{88FF6835-2E14-9FF2-69BC-A3E3016FAD00}"/>
              </a:ext>
            </a:extLst>
          </p:cNvPr>
          <p:cNvSpPr txBox="1"/>
          <p:nvPr/>
        </p:nvSpPr>
        <p:spPr>
          <a:xfrm>
            <a:off x="6266655" y="3194391"/>
            <a:ext cx="5740418" cy="38318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1733930" rtl="0" fontAlgn="auto" latinLnBrk="0" hangingPunct="0">
              <a:lnSpc>
                <a:spcPct val="90000"/>
              </a:lnSpc>
              <a:spcBef>
                <a:spcPts val="3200"/>
              </a:spcBef>
              <a:spcAft>
                <a:spcPts val="0"/>
              </a:spcAft>
              <a:buClrTx/>
              <a:buSzTx/>
              <a:buFont typeface="Arial" panose="020B0604020202020204" pitchFamily="34" charset="0"/>
              <a:buChar char="•"/>
              <a:tabLst/>
            </a:pPr>
            <a:r>
              <a:rPr lang="it-IT" dirty="0">
                <a:solidFill>
                  <a:schemeClr val="bg1"/>
                </a:solidFill>
                <a:effectLst/>
                <a:latin typeface="+mj-lt"/>
              </a:rPr>
              <a:t>Ricercare ulteriori tool che svolgono l’analisi più lunga come l’analisi dinamica</a:t>
            </a:r>
          </a:p>
          <a:p>
            <a:pPr marL="457200" marR="0" indent="-457200" algn="l" defTabSz="1733930" rtl="0" fontAlgn="auto" latinLnBrk="0" hangingPunct="0">
              <a:lnSpc>
                <a:spcPct val="90000"/>
              </a:lnSpc>
              <a:spcBef>
                <a:spcPts val="3200"/>
              </a:spcBef>
              <a:spcAft>
                <a:spcPts val="0"/>
              </a:spcAft>
              <a:buClrTx/>
              <a:buSzTx/>
              <a:buFont typeface="Arial" panose="020B0604020202020204" pitchFamily="34" charset="0"/>
              <a:buChar char="•"/>
              <a:tabLst/>
            </a:pPr>
            <a:r>
              <a:rPr lang="it-IT" dirty="0">
                <a:solidFill>
                  <a:schemeClr val="bg1"/>
                </a:solidFill>
                <a:latin typeface="+mj-lt"/>
              </a:rPr>
              <a:t>Analizzare un altro dataset di applicazioni per aumentare la generalizzazione più risultati finali.</a:t>
            </a:r>
            <a:endParaRPr lang="it-IT" dirty="0">
              <a:solidFill>
                <a:schemeClr val="bg1"/>
              </a:solidFill>
              <a:effectLst/>
              <a:latin typeface="+mj-lt"/>
            </a:endParaRPr>
          </a:p>
        </p:txBody>
      </p:sp>
      <p:pic>
        <p:nvPicPr>
          <p:cNvPr id="6" name="Immagine 5">
            <a:extLst>
              <a:ext uri="{FF2B5EF4-FFF2-40B4-BE49-F238E27FC236}">
                <a16:creationId xmlns:a16="http://schemas.microsoft.com/office/drawing/2014/main" id="{566C3951-7CFD-BFCD-EA04-A8FEF7458217}"/>
              </a:ext>
            </a:extLst>
          </p:cNvPr>
          <p:cNvPicPr>
            <a:picLocks noChangeAspect="1"/>
          </p:cNvPicPr>
          <p:nvPr/>
        </p:nvPicPr>
        <p:blipFill>
          <a:blip r:embed="rId7"/>
          <a:stretch>
            <a:fillRect/>
          </a:stretch>
        </p:blipFill>
        <p:spPr>
          <a:xfrm>
            <a:off x="1013000" y="2371910"/>
            <a:ext cx="4876800" cy="4876800"/>
          </a:xfrm>
          <a:prstGeom prst="rect">
            <a:avLst/>
          </a:prstGeom>
        </p:spPr>
      </p:pic>
    </p:spTree>
    <p:extLst>
      <p:ext uri="{BB962C8B-B14F-4D97-AF65-F5344CB8AC3E}">
        <p14:creationId xmlns:p14="http://schemas.microsoft.com/office/powerpoint/2010/main" val="105979687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C2C2C"/>
        </a:solidFill>
        <a:effectLst/>
      </p:bgPr>
    </p:bg>
    <p:spTree>
      <p:nvGrpSpPr>
        <p:cNvPr id="1" name=""/>
        <p:cNvGrpSpPr/>
        <p:nvPr/>
      </p:nvGrpSpPr>
      <p:grpSpPr>
        <a:xfrm>
          <a:off x="0" y="0"/>
          <a:ext cx="0" cy="0"/>
          <a:chOff x="0" y="0"/>
          <a:chExt cx="0" cy="0"/>
        </a:xfrm>
      </p:grpSpPr>
      <p:sp>
        <p:nvSpPr>
          <p:cNvPr id="316" name="Rettangolo"/>
          <p:cNvSpPr/>
          <p:nvPr/>
        </p:nvSpPr>
        <p:spPr>
          <a:xfrm>
            <a:off x="8242275" y="-5659"/>
            <a:ext cx="4767545" cy="9764918"/>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2F2F2F"/>
                </a:solidFill>
                <a:latin typeface="Helvetica Neue Medium"/>
                <a:ea typeface="Helvetica Neue Medium"/>
                <a:cs typeface="Helvetica Neue Medium"/>
                <a:sym typeface="Helvetica Neue Medium"/>
              </a:defRPr>
            </a:pPr>
            <a:endParaRPr/>
          </a:p>
        </p:txBody>
      </p:sp>
      <p:sp>
        <p:nvSpPr>
          <p:cNvPr id="317" name="Titolo tesi"/>
          <p:cNvSpPr txBox="1"/>
          <p:nvPr/>
        </p:nvSpPr>
        <p:spPr>
          <a:xfrm>
            <a:off x="7963353" y="499976"/>
            <a:ext cx="5325383" cy="11766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lvl1pPr algn="r">
              <a:lnSpc>
                <a:spcPct val="80000"/>
              </a:lnSpc>
              <a:spcBef>
                <a:spcPts val="0"/>
              </a:spcBef>
              <a:defRPr b="1" spc="-59">
                <a:solidFill>
                  <a:srgbClr val="FFFFFF"/>
                </a:solidFill>
              </a:defRPr>
            </a:lvl1pPr>
          </a:lstStyle>
          <a:p>
            <a:pPr algn="ctr" defTabSz="587022">
              <a:lnSpc>
                <a:spcPct val="120000"/>
              </a:lnSpc>
              <a:spcBef>
                <a:spcPts val="0"/>
              </a:spcBef>
              <a:defRPr sz="1800" b="1">
                <a:solidFill>
                  <a:srgbClr val="FFFFFF"/>
                </a:solidFill>
              </a:defRPr>
            </a:pPr>
            <a:r>
              <a:rPr lang="it-IT" sz="2000" dirty="0">
                <a:solidFill>
                  <a:schemeClr val="bg1"/>
                </a:solidFill>
                <a:effectLst/>
                <a:latin typeface="+mj-lt"/>
              </a:rPr>
              <a:t>Vulnerabilità Software in Android:</a:t>
            </a:r>
            <a:br>
              <a:rPr lang="it-IT" sz="2000" dirty="0">
                <a:solidFill>
                  <a:schemeClr val="bg1"/>
                </a:solidFill>
                <a:latin typeface="+mj-lt"/>
              </a:rPr>
            </a:br>
            <a:r>
              <a:rPr lang="it-IT" sz="2000" dirty="0">
                <a:solidFill>
                  <a:schemeClr val="bg1"/>
                </a:solidFill>
                <a:effectLst/>
                <a:latin typeface="+mj-lt"/>
              </a:rPr>
              <a:t>Analisi della Comprensibilità dei Tool</a:t>
            </a:r>
            <a:br>
              <a:rPr lang="it-IT" sz="2000" dirty="0">
                <a:solidFill>
                  <a:schemeClr val="bg1"/>
                </a:solidFill>
                <a:latin typeface="+mj-lt"/>
              </a:rPr>
            </a:br>
            <a:r>
              <a:rPr lang="it-IT" sz="2000" dirty="0">
                <a:solidFill>
                  <a:schemeClr val="bg1"/>
                </a:solidFill>
                <a:effectLst/>
                <a:latin typeface="+mj-lt"/>
              </a:rPr>
              <a:t>di Identificazione Automatica</a:t>
            </a:r>
          </a:p>
        </p:txBody>
      </p:sp>
      <p:pic>
        <p:nvPicPr>
          <p:cNvPr id="319" name="world-wide-web.png" descr="world-wide-web.png"/>
          <p:cNvPicPr>
            <a:picLocks noChangeAspect="1"/>
          </p:cNvPicPr>
          <p:nvPr/>
        </p:nvPicPr>
        <p:blipFill>
          <a:blip r:embed="rId3"/>
          <a:stretch>
            <a:fillRect/>
          </a:stretch>
        </p:blipFill>
        <p:spPr>
          <a:xfrm>
            <a:off x="12502707" y="8538521"/>
            <a:ext cx="208948" cy="208948"/>
          </a:xfrm>
          <a:prstGeom prst="rect">
            <a:avLst/>
          </a:prstGeom>
          <a:ln w="12700">
            <a:miter lim="400000"/>
          </a:ln>
        </p:spPr>
      </p:pic>
      <p:pic>
        <p:nvPicPr>
          <p:cNvPr id="320" name="email.png" descr="email.png"/>
          <p:cNvPicPr>
            <a:picLocks noChangeAspect="1"/>
          </p:cNvPicPr>
          <p:nvPr/>
        </p:nvPicPr>
        <p:blipFill>
          <a:blip r:embed="rId4"/>
          <a:stretch>
            <a:fillRect/>
          </a:stretch>
        </p:blipFill>
        <p:spPr>
          <a:xfrm>
            <a:off x="12490006" y="8256326"/>
            <a:ext cx="208948" cy="208948"/>
          </a:xfrm>
          <a:prstGeom prst="rect">
            <a:avLst/>
          </a:prstGeom>
          <a:ln w="12700">
            <a:miter lim="400000"/>
          </a:ln>
        </p:spPr>
      </p:pic>
      <p:sp>
        <p:nvSpPr>
          <p:cNvPr id="321" name="Nome Cognome"/>
          <p:cNvSpPr txBox="1"/>
          <p:nvPr/>
        </p:nvSpPr>
        <p:spPr>
          <a:xfrm>
            <a:off x="8668012" y="6777281"/>
            <a:ext cx="4145702" cy="1095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lvl1pPr algn="r">
              <a:lnSpc>
                <a:spcPct val="80000"/>
              </a:lnSpc>
              <a:spcBef>
                <a:spcPts val="0"/>
              </a:spcBef>
              <a:defRPr b="1" spc="-59">
                <a:solidFill>
                  <a:srgbClr val="FFFFFF"/>
                </a:solidFill>
              </a:defRPr>
            </a:lvl1pPr>
          </a:lstStyle>
          <a:p>
            <a:pPr algn="r" defTabSz="587022">
              <a:lnSpc>
                <a:spcPct val="120000"/>
              </a:lnSpc>
              <a:spcBef>
                <a:spcPts val="0"/>
              </a:spcBef>
              <a:defRPr sz="1800" b="1">
                <a:solidFill>
                  <a:srgbClr val="FFFFFF"/>
                </a:solidFill>
              </a:defRPr>
            </a:pPr>
            <a:r>
              <a:rPr lang="it-IT" sz="3200" dirty="0">
                <a:effectLst/>
                <a:latin typeface="+mj-lt"/>
              </a:rPr>
              <a:t>Alfredo Cannavaro</a:t>
            </a:r>
            <a:br>
              <a:rPr lang="it-IT" sz="2400" dirty="0"/>
            </a:br>
            <a:endParaRPr lang="it-IT" sz="2400" dirty="0"/>
          </a:p>
        </p:txBody>
      </p:sp>
      <p:sp>
        <p:nvSpPr>
          <p:cNvPr id="325" name="Grazie!"/>
          <p:cNvSpPr txBox="1"/>
          <p:nvPr/>
        </p:nvSpPr>
        <p:spPr>
          <a:xfrm>
            <a:off x="9130938" y="5310219"/>
            <a:ext cx="3695306"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r">
              <a:defRPr sz="2500">
                <a:solidFill>
                  <a:srgbClr val="FFFFFF"/>
                </a:solidFill>
                <a:latin typeface="+mj-lt"/>
                <a:ea typeface="+mj-ea"/>
                <a:cs typeface="+mj-cs"/>
                <a:sym typeface="Helvetica Neue"/>
              </a:defRPr>
            </a:lvl1pPr>
          </a:lstStyle>
          <a:p>
            <a:r>
              <a:rPr sz="6000" dirty="0" err="1"/>
              <a:t>Grazie</a:t>
            </a:r>
            <a:r>
              <a:rPr sz="6000" dirty="0"/>
              <a:t>!</a:t>
            </a:r>
          </a:p>
        </p:txBody>
      </p:sp>
      <p:pic>
        <p:nvPicPr>
          <p:cNvPr id="331" name="linkedin(1).png" descr="linkedin(1).png"/>
          <p:cNvPicPr>
            <a:picLocks noChangeAspect="1"/>
          </p:cNvPicPr>
          <p:nvPr/>
        </p:nvPicPr>
        <p:blipFill>
          <a:blip r:embed="rId5"/>
          <a:stretch>
            <a:fillRect/>
          </a:stretch>
        </p:blipFill>
        <p:spPr>
          <a:xfrm>
            <a:off x="12502706" y="8821947"/>
            <a:ext cx="208948" cy="208948"/>
          </a:xfrm>
          <a:prstGeom prst="rect">
            <a:avLst/>
          </a:prstGeom>
          <a:ln w="12700">
            <a:miter lim="400000"/>
          </a:ln>
        </p:spPr>
      </p:pic>
      <p:sp>
        <p:nvSpPr>
          <p:cNvPr id="10" name="email@studenti.unisa.it…">
            <a:extLst>
              <a:ext uri="{FF2B5EF4-FFF2-40B4-BE49-F238E27FC236}">
                <a16:creationId xmlns:a16="http://schemas.microsoft.com/office/drawing/2014/main" id="{375337DD-BB0C-38E4-6961-79268A1686FF}"/>
              </a:ext>
            </a:extLst>
          </p:cNvPr>
          <p:cNvSpPr txBox="1"/>
          <p:nvPr/>
        </p:nvSpPr>
        <p:spPr>
          <a:xfrm>
            <a:off x="7059993" y="8203424"/>
            <a:ext cx="5325383" cy="85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r" defTabSz="587022">
              <a:lnSpc>
                <a:spcPct val="120000"/>
              </a:lnSpc>
              <a:spcBef>
                <a:spcPts val="0"/>
              </a:spcBef>
              <a:defRPr sz="1800" b="1">
                <a:solidFill>
                  <a:srgbClr val="FFFFFF"/>
                </a:solidFill>
                <a:latin typeface="+mj-lt"/>
                <a:ea typeface="+mj-ea"/>
                <a:cs typeface="+mj-cs"/>
                <a:sym typeface="Helvetica Neue"/>
              </a:defRPr>
            </a:pPr>
            <a:r>
              <a:rPr lang="it-IT" sz="1400" dirty="0"/>
              <a:t>a.cannavaro@studenti.unisa.it</a:t>
            </a:r>
          </a:p>
          <a:p>
            <a:pPr algn="r" defTabSz="587022">
              <a:lnSpc>
                <a:spcPct val="120000"/>
              </a:lnSpc>
              <a:spcBef>
                <a:spcPts val="0"/>
              </a:spcBef>
              <a:defRPr sz="1800" b="1">
                <a:solidFill>
                  <a:srgbClr val="FFFFFF"/>
                </a:solidFill>
                <a:latin typeface="+mj-lt"/>
                <a:ea typeface="+mj-ea"/>
                <a:cs typeface="+mj-cs"/>
                <a:sym typeface="Helvetica Neue"/>
              </a:defRPr>
            </a:pPr>
            <a:r>
              <a:rPr lang="it-IT" sz="1400" dirty="0"/>
              <a:t>https://github.com/AlfCan-dev</a:t>
            </a:r>
          </a:p>
          <a:p>
            <a:pPr algn="r" defTabSz="587022">
              <a:lnSpc>
                <a:spcPct val="120000"/>
              </a:lnSpc>
              <a:spcBef>
                <a:spcPts val="0"/>
              </a:spcBef>
              <a:defRPr sz="1800" b="1">
                <a:solidFill>
                  <a:srgbClr val="FFFFFF"/>
                </a:solidFill>
                <a:latin typeface="+mj-lt"/>
                <a:ea typeface="+mj-ea"/>
                <a:cs typeface="+mj-cs"/>
                <a:sym typeface="Helvetica Neue"/>
              </a:defRPr>
            </a:pPr>
            <a:r>
              <a:rPr lang="it-IT" sz="1400" dirty="0"/>
              <a:t>https://www.linkedin.com/in/alfredo-cannavaro/</a:t>
            </a:r>
            <a:endParaRPr sz="1400" dirty="0"/>
          </a:p>
        </p:txBody>
      </p:sp>
      <p:pic>
        <p:nvPicPr>
          <p:cNvPr id="2" name="Immagine 1">
            <a:extLst>
              <a:ext uri="{FF2B5EF4-FFF2-40B4-BE49-F238E27FC236}">
                <a16:creationId xmlns:a16="http://schemas.microsoft.com/office/drawing/2014/main" id="{F4DE3118-15F0-EA21-ADE6-A8E8B6BEAF4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79938" y="2182280"/>
            <a:ext cx="2070475" cy="2070475"/>
          </a:xfrm>
          <a:prstGeom prst="rect">
            <a:avLst/>
          </a:prstGeom>
        </p:spPr>
      </p:pic>
      <p:pic>
        <p:nvPicPr>
          <p:cNvPr id="11" name="Immagine 10">
            <a:extLst>
              <a:ext uri="{FF2B5EF4-FFF2-40B4-BE49-F238E27FC236}">
                <a16:creationId xmlns:a16="http://schemas.microsoft.com/office/drawing/2014/main" id="{F83E33CE-BACB-4D94-3641-972CDA72D0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34592" y="3622622"/>
            <a:ext cx="3349845" cy="2508354"/>
          </a:xfrm>
          <a:prstGeom prst="rect">
            <a:avLst/>
          </a:prstGeom>
          <a:effectLst>
            <a:outerShdw blurRad="50800" dist="38100" dir="2700000" algn="tl" rotWithShape="0">
              <a:schemeClr val="bg2">
                <a:alpha val="40000"/>
              </a:schemeClr>
            </a:outerShdw>
          </a:effectLst>
        </p:spPr>
      </p:pic>
      <p:pic>
        <p:nvPicPr>
          <p:cNvPr id="4" name="Immagine 3">
            <a:extLst>
              <a:ext uri="{FF2B5EF4-FFF2-40B4-BE49-F238E27FC236}">
                <a16:creationId xmlns:a16="http://schemas.microsoft.com/office/drawing/2014/main" id="{5752D59D-668B-8112-C970-2C51F35FDD3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1405" y="499976"/>
            <a:ext cx="3349845" cy="2499784"/>
          </a:xfrm>
          <a:prstGeom prst="rect">
            <a:avLst/>
          </a:prstGeom>
          <a:effectLst>
            <a:outerShdw blurRad="50800" dist="38100" dir="2700000" algn="tl" rotWithShape="0">
              <a:schemeClr val="bg2">
                <a:alpha val="40000"/>
              </a:schemeClr>
            </a:outerShdw>
          </a:effectLst>
        </p:spPr>
      </p:pic>
      <p:pic>
        <p:nvPicPr>
          <p:cNvPr id="7" name="Immagine 6">
            <a:extLst>
              <a:ext uri="{FF2B5EF4-FFF2-40B4-BE49-F238E27FC236}">
                <a16:creationId xmlns:a16="http://schemas.microsoft.com/office/drawing/2014/main" id="{481949CA-77AD-87CE-219D-A90B4D2C4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34592" y="499976"/>
            <a:ext cx="3349845" cy="2515747"/>
          </a:xfrm>
          <a:prstGeom prst="rect">
            <a:avLst/>
          </a:prstGeom>
          <a:effectLst>
            <a:outerShdw blurRad="50800" dist="38100" dir="2700000" algn="tl" rotWithShape="0">
              <a:schemeClr val="bg2">
                <a:alpha val="40000"/>
              </a:schemeClr>
            </a:outerShdw>
          </a:effectLst>
        </p:spPr>
      </p:pic>
      <p:pic>
        <p:nvPicPr>
          <p:cNvPr id="9" name="Immagine 8">
            <a:extLst>
              <a:ext uri="{FF2B5EF4-FFF2-40B4-BE49-F238E27FC236}">
                <a16:creationId xmlns:a16="http://schemas.microsoft.com/office/drawing/2014/main" id="{CA9A71AB-4345-AADE-FC45-461D9F76810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1405" y="3622621"/>
            <a:ext cx="3356820" cy="2508355"/>
          </a:xfrm>
          <a:prstGeom prst="rect">
            <a:avLst/>
          </a:prstGeom>
          <a:effectLst>
            <a:outerShdw blurRad="50800" dist="38100" dir="2700000" algn="tl" rotWithShape="0">
              <a:schemeClr val="bg2">
                <a:alpha val="40000"/>
              </a:schemeClr>
            </a:outerShdw>
          </a:effectLst>
        </p:spPr>
      </p:pic>
      <p:pic>
        <p:nvPicPr>
          <p:cNvPr id="14" name="Immagine 13">
            <a:extLst>
              <a:ext uri="{FF2B5EF4-FFF2-40B4-BE49-F238E27FC236}">
                <a16:creationId xmlns:a16="http://schemas.microsoft.com/office/drawing/2014/main" id="{DFF64ABB-F080-447F-87DF-81106EB61D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1405" y="6736009"/>
            <a:ext cx="3356820" cy="2517615"/>
          </a:xfrm>
          <a:prstGeom prst="rect">
            <a:avLst/>
          </a:prstGeom>
          <a:effectLst>
            <a:outerShdw blurRad="50800" dist="38100" dir="2700000" algn="tl" rotWithShape="0">
              <a:schemeClr val="bg2">
                <a:alpha val="40000"/>
              </a:schemeClr>
            </a:outerShdw>
          </a:effectLst>
        </p:spPr>
      </p:pic>
      <p:pic>
        <p:nvPicPr>
          <p:cNvPr id="17" name="Immagine 16">
            <a:extLst>
              <a:ext uri="{FF2B5EF4-FFF2-40B4-BE49-F238E27FC236}">
                <a16:creationId xmlns:a16="http://schemas.microsoft.com/office/drawing/2014/main" id="{A628C7E5-1281-71E7-F9DE-12E82A70BA7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34592" y="6726748"/>
            <a:ext cx="3363561" cy="2517615"/>
          </a:xfrm>
          <a:prstGeom prst="rect">
            <a:avLst/>
          </a:prstGeom>
          <a:effectLst>
            <a:outerShdw blurRad="50800" dist="38100" dir="2700000" algn="tl" rotWithShape="0">
              <a:schemeClr val="bg2">
                <a:alpha val="40000"/>
              </a:schemeClr>
            </a:outerShdw>
          </a:effectLst>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it-IT" dirty="0"/>
              <a:t>Introduzione</a:t>
            </a:r>
            <a:endParaRPr dirty="0"/>
          </a:p>
        </p:txBody>
      </p:sp>
      <p:sp>
        <p:nvSpPr>
          <p:cNvPr id="229" name="Titolo Tesi…"/>
          <p:cNvSpPr txBox="1"/>
          <p:nvPr/>
        </p:nvSpPr>
        <p:spPr>
          <a:xfrm>
            <a:off x="8762017" y="8409003"/>
            <a:ext cx="4242783" cy="1666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r" defTabSz="587022">
              <a:lnSpc>
                <a:spcPct val="120000"/>
              </a:lnSpc>
              <a:spcBef>
                <a:spcPts val="0"/>
              </a:spcBef>
              <a:defRPr sz="1800" b="1">
                <a:solidFill>
                  <a:srgbClr val="FFFFFF"/>
                </a:solidFill>
              </a:defRPr>
            </a:pPr>
            <a:r>
              <a:rPr lang="it-IT" sz="1800" dirty="0">
                <a:solidFill>
                  <a:schemeClr val="bg1"/>
                </a:solidFill>
                <a:effectLst/>
                <a:latin typeface="+mj-lt"/>
              </a:rPr>
              <a:t>Vulnerabilità Software in Android:</a:t>
            </a:r>
            <a:br>
              <a:rPr lang="it-IT" sz="1800" dirty="0">
                <a:solidFill>
                  <a:schemeClr val="bg1"/>
                </a:solidFill>
                <a:latin typeface="+mj-lt"/>
              </a:rPr>
            </a:br>
            <a:r>
              <a:rPr lang="it-IT" sz="1800" dirty="0">
                <a:solidFill>
                  <a:schemeClr val="bg1"/>
                </a:solidFill>
                <a:effectLst/>
                <a:latin typeface="+mj-lt"/>
              </a:rPr>
              <a:t>Analisi della Comprensibilità dei Tool</a:t>
            </a:r>
            <a:br>
              <a:rPr lang="it-IT" sz="1800" dirty="0">
                <a:solidFill>
                  <a:schemeClr val="bg1"/>
                </a:solidFill>
                <a:latin typeface="+mj-lt"/>
              </a:rPr>
            </a:br>
            <a:r>
              <a:rPr lang="it-IT" sz="1800" dirty="0">
                <a:solidFill>
                  <a:schemeClr val="bg1"/>
                </a:solidFill>
                <a:effectLst/>
                <a:latin typeface="+mj-lt"/>
              </a:rPr>
              <a:t>di Identificazione Automatica</a:t>
            </a:r>
          </a:p>
          <a:p>
            <a:pPr algn="r" defTabSz="587022">
              <a:lnSpc>
                <a:spcPct val="120000"/>
              </a:lnSpc>
              <a:spcBef>
                <a:spcPts val="0"/>
              </a:spcBef>
              <a:defRPr sz="1800" b="1">
                <a:solidFill>
                  <a:srgbClr val="FFFFFF"/>
                </a:solidFill>
              </a:defRPr>
            </a:pPr>
            <a:r>
              <a:rPr lang="it-IT" sz="1800" dirty="0">
                <a:effectLst/>
                <a:latin typeface="+mj-lt"/>
              </a:rPr>
              <a:t>Alfredo Cannavaro</a:t>
            </a:r>
            <a:br>
              <a:rPr sz="1400" dirty="0"/>
            </a:br>
            <a:endParaRPr sz="1400" dirty="0"/>
          </a:p>
        </p:txBody>
      </p:sp>
      <p:sp>
        <p:nvSpPr>
          <p:cNvPr id="230" name="email@studenti.unisa.it…"/>
          <p:cNvSpPr txBox="1"/>
          <p:nvPr/>
        </p:nvSpPr>
        <p:spPr>
          <a:xfrm>
            <a:off x="983157" y="8528014"/>
            <a:ext cx="5283498"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latin typeface="+mj-lt"/>
                <a:ea typeface="+mj-ea"/>
                <a:cs typeface="+mj-cs"/>
                <a:sym typeface="Helvetica Neue"/>
              </a:defRPr>
            </a:pPr>
            <a:r>
              <a:rPr lang="it-IT" dirty="0"/>
              <a:t>a.cannavaro@studenti.unisa.it</a:t>
            </a:r>
          </a:p>
          <a:p>
            <a:pPr defTabSz="587022">
              <a:lnSpc>
                <a:spcPct val="120000"/>
              </a:lnSpc>
              <a:spcBef>
                <a:spcPts val="0"/>
              </a:spcBef>
              <a:defRPr sz="1800" b="1">
                <a:solidFill>
                  <a:srgbClr val="FFFFFF"/>
                </a:solidFill>
                <a:latin typeface="+mj-lt"/>
                <a:ea typeface="+mj-ea"/>
                <a:cs typeface="+mj-cs"/>
                <a:sym typeface="Helvetica Neue"/>
              </a:defRPr>
            </a:pPr>
            <a:r>
              <a:rPr lang="it-IT" dirty="0"/>
              <a:t>https://github.com/AlfCan-dev</a:t>
            </a:r>
          </a:p>
          <a:p>
            <a:pPr defTabSz="587022">
              <a:lnSpc>
                <a:spcPct val="120000"/>
              </a:lnSpc>
              <a:spcBef>
                <a:spcPts val="0"/>
              </a:spcBef>
              <a:defRPr sz="1800" b="1">
                <a:solidFill>
                  <a:srgbClr val="FFFFFF"/>
                </a:solidFill>
                <a:latin typeface="+mj-lt"/>
                <a:ea typeface="+mj-ea"/>
                <a:cs typeface="+mj-cs"/>
                <a:sym typeface="Helvetica Neue"/>
              </a:defRPr>
            </a:pPr>
            <a:r>
              <a:rPr lang="it-IT" dirty="0"/>
              <a:t>https://www.linkedin.com/in/alfredo-cannavaro/</a:t>
            </a:r>
            <a:endParaRPr dirty="0"/>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pic>
        <p:nvPicPr>
          <p:cNvPr id="11" name="Immagine 10">
            <a:extLst>
              <a:ext uri="{FF2B5EF4-FFF2-40B4-BE49-F238E27FC236}">
                <a16:creationId xmlns:a16="http://schemas.microsoft.com/office/drawing/2014/main" id="{4881212B-B197-2CAB-5A4D-4CB9B6E6DB07}"/>
              </a:ext>
            </a:extLst>
          </p:cNvPr>
          <p:cNvPicPr>
            <a:picLocks noChangeAspect="1"/>
          </p:cNvPicPr>
          <p:nvPr/>
        </p:nvPicPr>
        <p:blipFill>
          <a:blip r:embed="rId7"/>
          <a:stretch>
            <a:fillRect/>
          </a:stretch>
        </p:blipFill>
        <p:spPr>
          <a:xfrm>
            <a:off x="8534175" y="2170347"/>
            <a:ext cx="1959748" cy="1959748"/>
          </a:xfrm>
          <a:prstGeom prst="rect">
            <a:avLst/>
          </a:prstGeom>
        </p:spPr>
      </p:pic>
      <p:pic>
        <p:nvPicPr>
          <p:cNvPr id="12" name="Immagine 11">
            <a:extLst>
              <a:ext uri="{FF2B5EF4-FFF2-40B4-BE49-F238E27FC236}">
                <a16:creationId xmlns:a16="http://schemas.microsoft.com/office/drawing/2014/main" id="{5080D6EF-AF6F-9C13-2B0A-8A198D493559}"/>
              </a:ext>
            </a:extLst>
          </p:cNvPr>
          <p:cNvPicPr>
            <a:picLocks noChangeAspect="1"/>
          </p:cNvPicPr>
          <p:nvPr/>
        </p:nvPicPr>
        <p:blipFill>
          <a:blip r:embed="rId8"/>
          <a:stretch>
            <a:fillRect/>
          </a:stretch>
        </p:blipFill>
        <p:spPr>
          <a:xfrm>
            <a:off x="9514049" y="2926421"/>
            <a:ext cx="1358093" cy="1358093"/>
          </a:xfrm>
          <a:prstGeom prst="rect">
            <a:avLst/>
          </a:prstGeom>
        </p:spPr>
      </p:pic>
      <p:pic>
        <p:nvPicPr>
          <p:cNvPr id="15" name="Immagine 14">
            <a:extLst>
              <a:ext uri="{FF2B5EF4-FFF2-40B4-BE49-F238E27FC236}">
                <a16:creationId xmlns:a16="http://schemas.microsoft.com/office/drawing/2014/main" id="{6A49A172-001F-88C6-25F6-E2D1AD448C18}"/>
              </a:ext>
            </a:extLst>
          </p:cNvPr>
          <p:cNvPicPr>
            <a:picLocks noChangeAspect="1"/>
          </p:cNvPicPr>
          <p:nvPr/>
        </p:nvPicPr>
        <p:blipFill>
          <a:blip r:embed="rId9"/>
          <a:stretch>
            <a:fillRect/>
          </a:stretch>
        </p:blipFill>
        <p:spPr>
          <a:xfrm>
            <a:off x="1977530" y="5316307"/>
            <a:ext cx="2037592" cy="2037592"/>
          </a:xfrm>
          <a:prstGeom prst="rect">
            <a:avLst/>
          </a:prstGeom>
        </p:spPr>
      </p:pic>
      <p:pic>
        <p:nvPicPr>
          <p:cNvPr id="24" name="Immagine 23">
            <a:extLst>
              <a:ext uri="{FF2B5EF4-FFF2-40B4-BE49-F238E27FC236}">
                <a16:creationId xmlns:a16="http://schemas.microsoft.com/office/drawing/2014/main" id="{A467F2EB-A042-F5E7-5260-95F44E390FA6}"/>
              </a:ext>
            </a:extLst>
          </p:cNvPr>
          <p:cNvPicPr>
            <a:picLocks noChangeAspect="1"/>
          </p:cNvPicPr>
          <p:nvPr/>
        </p:nvPicPr>
        <p:blipFill>
          <a:blip r:embed="rId10"/>
          <a:stretch>
            <a:fillRect/>
          </a:stretch>
        </p:blipFill>
        <p:spPr>
          <a:xfrm>
            <a:off x="2035101" y="1572397"/>
            <a:ext cx="2292739" cy="2292739"/>
          </a:xfrm>
          <a:prstGeom prst="rect">
            <a:avLst/>
          </a:prstGeom>
        </p:spPr>
      </p:pic>
      <p:pic>
        <p:nvPicPr>
          <p:cNvPr id="25" name="Immagine 24">
            <a:extLst>
              <a:ext uri="{FF2B5EF4-FFF2-40B4-BE49-F238E27FC236}">
                <a16:creationId xmlns:a16="http://schemas.microsoft.com/office/drawing/2014/main" id="{AF3B950D-118C-50CC-2276-4A50D70F3CD3}"/>
              </a:ext>
            </a:extLst>
          </p:cNvPr>
          <p:cNvPicPr>
            <a:picLocks noChangeAspect="1"/>
          </p:cNvPicPr>
          <p:nvPr/>
        </p:nvPicPr>
        <p:blipFill>
          <a:blip r:embed="rId11"/>
          <a:stretch>
            <a:fillRect/>
          </a:stretch>
        </p:blipFill>
        <p:spPr>
          <a:xfrm>
            <a:off x="2996326" y="2570462"/>
            <a:ext cx="2075053" cy="2075053"/>
          </a:xfrm>
          <a:prstGeom prst="rect">
            <a:avLst/>
          </a:prstGeom>
        </p:spPr>
      </p:pic>
      <p:sp>
        <p:nvSpPr>
          <p:cNvPr id="26" name="Freccia a destra 25">
            <a:extLst>
              <a:ext uri="{FF2B5EF4-FFF2-40B4-BE49-F238E27FC236}">
                <a16:creationId xmlns:a16="http://schemas.microsoft.com/office/drawing/2014/main" id="{9A8F5971-78E5-F2F3-8F35-3F4EFAD1B258}"/>
              </a:ext>
            </a:extLst>
          </p:cNvPr>
          <p:cNvSpPr/>
          <p:nvPr/>
        </p:nvSpPr>
        <p:spPr>
          <a:xfrm>
            <a:off x="5580509" y="2833468"/>
            <a:ext cx="2292739" cy="865811"/>
          </a:xfrm>
          <a:prstGeom prst="rightArrow">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endParaRPr kumimoji="0" lang="it-IT" sz="3000" b="0" i="0" u="none" strike="noStrike" cap="none" spc="0" normalizeH="0" baseline="0">
              <a:ln>
                <a:noFill/>
              </a:ln>
              <a:solidFill>
                <a:srgbClr val="000000"/>
              </a:solidFill>
              <a:effectLst/>
              <a:uFillTx/>
              <a:latin typeface="Helvetica"/>
              <a:ea typeface="Helvetica"/>
              <a:cs typeface="Helvetica"/>
              <a:sym typeface="Helvetica"/>
            </a:endParaRPr>
          </a:p>
        </p:txBody>
      </p:sp>
      <p:sp>
        <p:nvSpPr>
          <p:cNvPr id="27" name="CasellaDiTesto 26">
            <a:extLst>
              <a:ext uri="{FF2B5EF4-FFF2-40B4-BE49-F238E27FC236}">
                <a16:creationId xmlns:a16="http://schemas.microsoft.com/office/drawing/2014/main" id="{6BBB6270-C5F8-80C7-1D14-03D811336F85}"/>
              </a:ext>
            </a:extLst>
          </p:cNvPr>
          <p:cNvSpPr txBox="1"/>
          <p:nvPr/>
        </p:nvSpPr>
        <p:spPr>
          <a:xfrm>
            <a:off x="2841682" y="4021633"/>
            <a:ext cx="7770392" cy="928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lang="it-IT" dirty="0">
                <a:solidFill>
                  <a:schemeClr val="bg1"/>
                </a:solidFill>
                <a:latin typeface="+mj-lt"/>
              </a:rPr>
              <a:t>Incremento dell’utilizzo di dispositivi mobile</a:t>
            </a:r>
            <a:r>
              <a:rPr kumimoji="0" lang="it-IT" sz="3000" b="0" i="0" u="none" strike="noStrike" cap="none" spc="0" normalizeH="0" baseline="0" dirty="0">
                <a:ln>
                  <a:noFill/>
                </a:ln>
                <a:solidFill>
                  <a:schemeClr val="bg1"/>
                </a:solidFill>
                <a:effectLst/>
                <a:uFillTx/>
                <a:latin typeface="+mj-lt"/>
                <a:ea typeface="Helvetica"/>
                <a:cs typeface="Helvetica"/>
                <a:sym typeface="Helvetica"/>
              </a:rPr>
              <a:t> </a:t>
            </a:r>
          </a:p>
        </p:txBody>
      </p:sp>
      <p:sp>
        <p:nvSpPr>
          <p:cNvPr id="28" name="CasellaDiTesto 27">
            <a:extLst>
              <a:ext uri="{FF2B5EF4-FFF2-40B4-BE49-F238E27FC236}">
                <a16:creationId xmlns:a16="http://schemas.microsoft.com/office/drawing/2014/main" id="{6796243C-1E38-BF17-C0C1-216B61219B68}"/>
              </a:ext>
            </a:extLst>
          </p:cNvPr>
          <p:cNvSpPr txBox="1"/>
          <p:nvPr/>
        </p:nvSpPr>
        <p:spPr>
          <a:xfrm>
            <a:off x="2267070" y="7147515"/>
            <a:ext cx="1828800" cy="928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lang="it-IT" dirty="0">
                <a:solidFill>
                  <a:schemeClr val="bg1"/>
                </a:solidFill>
                <a:latin typeface="+mj-lt"/>
              </a:rPr>
              <a:t>Android</a:t>
            </a:r>
            <a:endParaRPr kumimoji="0" lang="it-IT" sz="3000" b="0" i="0" u="none" strike="noStrike" cap="none" spc="0" normalizeH="0" baseline="0" dirty="0">
              <a:ln>
                <a:noFill/>
              </a:ln>
              <a:solidFill>
                <a:schemeClr val="bg1"/>
              </a:solidFill>
              <a:effectLst/>
              <a:uFillTx/>
              <a:latin typeface="+mj-lt"/>
              <a:ea typeface="Helvetica"/>
              <a:cs typeface="Helvetica"/>
              <a:sym typeface="Helvetica"/>
            </a:endParaRPr>
          </a:p>
        </p:txBody>
      </p:sp>
      <p:sp>
        <p:nvSpPr>
          <p:cNvPr id="2" name="CasellaDiTesto 1">
            <a:extLst>
              <a:ext uri="{FF2B5EF4-FFF2-40B4-BE49-F238E27FC236}">
                <a16:creationId xmlns:a16="http://schemas.microsoft.com/office/drawing/2014/main" id="{F19DA776-2DA8-64D3-BEE3-0F7A8FEEED59}"/>
              </a:ext>
            </a:extLst>
          </p:cNvPr>
          <p:cNvSpPr txBox="1"/>
          <p:nvPr/>
        </p:nvSpPr>
        <p:spPr>
          <a:xfrm>
            <a:off x="5292081" y="5099867"/>
            <a:ext cx="5445649"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it-IT" sz="3200" b="0" i="0" u="none" strike="noStrike" baseline="0" dirty="0">
                <a:solidFill>
                  <a:schemeClr val="bg1"/>
                </a:solidFill>
                <a:latin typeface="+mj-lt"/>
              </a:rPr>
              <a:t>Android  è il sistema operativo più utilizzato dai dispositivi mobile</a:t>
            </a:r>
            <a:endParaRPr lang="it-IT" sz="3200" dirty="0">
              <a:solidFill>
                <a:schemeClr val="bg1"/>
              </a:solidFill>
              <a:latin typeface="+mj-lt"/>
            </a:endParaRPr>
          </a:p>
          <a:p>
            <a:pPr algn="l"/>
            <a:r>
              <a:rPr lang="it-IT" sz="3200" dirty="0">
                <a:solidFill>
                  <a:schemeClr val="bg1"/>
                </a:solidFill>
                <a:latin typeface="+mj-lt"/>
              </a:rPr>
              <a:t>H</a:t>
            </a:r>
            <a:r>
              <a:rPr lang="it-IT" sz="3200" b="0" i="0" u="none" strike="noStrike" baseline="0" dirty="0">
                <a:solidFill>
                  <a:schemeClr val="bg1"/>
                </a:solidFill>
                <a:latin typeface="+mj-lt"/>
              </a:rPr>
              <a:t>a una quota di mercato di circa l’87,5%</a:t>
            </a:r>
            <a:endParaRPr kumimoji="0" lang="it-IT" sz="3200" b="0" i="0" u="none" strike="noStrike" cap="none" spc="0" normalizeH="0" baseline="0" dirty="0">
              <a:ln>
                <a:noFill/>
              </a:ln>
              <a:solidFill>
                <a:schemeClr val="bg1"/>
              </a:solidFill>
              <a:effectLst/>
              <a:uFillTx/>
              <a:latin typeface="+mj-lt"/>
              <a:ea typeface="Helvetica"/>
              <a:cs typeface="Helvetica"/>
              <a:sym typeface="Helvetica"/>
            </a:endParaRPr>
          </a:p>
        </p:txBody>
      </p:sp>
    </p:spTree>
    <p:extLst>
      <p:ext uri="{BB962C8B-B14F-4D97-AF65-F5344CB8AC3E}">
        <p14:creationId xmlns:p14="http://schemas.microsoft.com/office/powerpoint/2010/main" val="134266637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it-IT" dirty="0"/>
              <a:t>Introduzione</a:t>
            </a:r>
            <a:endParaRPr dirty="0"/>
          </a:p>
        </p:txBody>
      </p:sp>
      <p:sp>
        <p:nvSpPr>
          <p:cNvPr id="229" name="Titolo Tesi…"/>
          <p:cNvSpPr txBox="1"/>
          <p:nvPr/>
        </p:nvSpPr>
        <p:spPr>
          <a:xfrm>
            <a:off x="8762017" y="8409003"/>
            <a:ext cx="4242783" cy="1666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r" defTabSz="587022">
              <a:lnSpc>
                <a:spcPct val="120000"/>
              </a:lnSpc>
              <a:spcBef>
                <a:spcPts val="0"/>
              </a:spcBef>
              <a:defRPr sz="1800" b="1">
                <a:solidFill>
                  <a:srgbClr val="FFFFFF"/>
                </a:solidFill>
              </a:defRPr>
            </a:pPr>
            <a:r>
              <a:rPr lang="it-IT" sz="1800" dirty="0">
                <a:solidFill>
                  <a:schemeClr val="bg1"/>
                </a:solidFill>
                <a:effectLst/>
                <a:latin typeface="+mj-lt"/>
              </a:rPr>
              <a:t>Vulnerabilità Software in Android:</a:t>
            </a:r>
            <a:br>
              <a:rPr lang="it-IT" sz="1800" dirty="0">
                <a:solidFill>
                  <a:schemeClr val="bg1"/>
                </a:solidFill>
                <a:latin typeface="+mj-lt"/>
              </a:rPr>
            </a:br>
            <a:r>
              <a:rPr lang="it-IT" sz="1800" dirty="0">
                <a:solidFill>
                  <a:schemeClr val="bg1"/>
                </a:solidFill>
                <a:effectLst/>
                <a:latin typeface="+mj-lt"/>
              </a:rPr>
              <a:t>Analisi della Comprensibilità dei Tool</a:t>
            </a:r>
            <a:br>
              <a:rPr lang="it-IT" sz="1800" dirty="0">
                <a:solidFill>
                  <a:schemeClr val="bg1"/>
                </a:solidFill>
                <a:latin typeface="+mj-lt"/>
              </a:rPr>
            </a:br>
            <a:r>
              <a:rPr lang="it-IT" sz="1800" dirty="0">
                <a:solidFill>
                  <a:schemeClr val="bg1"/>
                </a:solidFill>
                <a:effectLst/>
                <a:latin typeface="+mj-lt"/>
              </a:rPr>
              <a:t>di Identificazione Automatica</a:t>
            </a:r>
          </a:p>
          <a:p>
            <a:pPr algn="r" defTabSz="587022">
              <a:lnSpc>
                <a:spcPct val="120000"/>
              </a:lnSpc>
              <a:spcBef>
                <a:spcPts val="0"/>
              </a:spcBef>
              <a:defRPr sz="1800" b="1">
                <a:solidFill>
                  <a:srgbClr val="FFFFFF"/>
                </a:solidFill>
              </a:defRPr>
            </a:pPr>
            <a:r>
              <a:rPr lang="it-IT" sz="1800" dirty="0">
                <a:effectLst/>
                <a:latin typeface="+mj-lt"/>
              </a:rPr>
              <a:t>Alfredo Cannavaro</a:t>
            </a:r>
            <a:br>
              <a:rPr sz="1400" dirty="0"/>
            </a:br>
            <a:endParaRPr sz="1400" dirty="0"/>
          </a:p>
        </p:txBody>
      </p:sp>
      <p:sp>
        <p:nvSpPr>
          <p:cNvPr id="230" name="email@studenti.unisa.it…"/>
          <p:cNvSpPr txBox="1"/>
          <p:nvPr/>
        </p:nvSpPr>
        <p:spPr>
          <a:xfrm>
            <a:off x="983157" y="8528014"/>
            <a:ext cx="5283498"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latin typeface="+mj-lt"/>
                <a:ea typeface="+mj-ea"/>
                <a:cs typeface="+mj-cs"/>
                <a:sym typeface="Helvetica Neue"/>
              </a:defRPr>
            </a:pPr>
            <a:r>
              <a:rPr lang="it-IT" dirty="0"/>
              <a:t>a.cannavaro@studenti.unisa.it</a:t>
            </a:r>
          </a:p>
          <a:p>
            <a:pPr defTabSz="587022">
              <a:lnSpc>
                <a:spcPct val="120000"/>
              </a:lnSpc>
              <a:spcBef>
                <a:spcPts val="0"/>
              </a:spcBef>
              <a:defRPr sz="1800" b="1">
                <a:solidFill>
                  <a:srgbClr val="FFFFFF"/>
                </a:solidFill>
                <a:latin typeface="+mj-lt"/>
                <a:ea typeface="+mj-ea"/>
                <a:cs typeface="+mj-cs"/>
                <a:sym typeface="Helvetica Neue"/>
              </a:defRPr>
            </a:pPr>
            <a:r>
              <a:rPr lang="it-IT" dirty="0"/>
              <a:t>https://github.com/AlfCan-dev</a:t>
            </a:r>
          </a:p>
          <a:p>
            <a:pPr defTabSz="587022">
              <a:lnSpc>
                <a:spcPct val="120000"/>
              </a:lnSpc>
              <a:spcBef>
                <a:spcPts val="0"/>
              </a:spcBef>
              <a:defRPr sz="1800" b="1">
                <a:solidFill>
                  <a:srgbClr val="FFFFFF"/>
                </a:solidFill>
                <a:latin typeface="+mj-lt"/>
                <a:ea typeface="+mj-ea"/>
                <a:cs typeface="+mj-cs"/>
                <a:sym typeface="Helvetica Neue"/>
              </a:defRPr>
            </a:pPr>
            <a:r>
              <a:rPr lang="it-IT" dirty="0"/>
              <a:t>https://www.linkedin.com/in/alfredo-cannavaro/</a:t>
            </a:r>
            <a:endParaRPr dirty="0"/>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pic>
        <p:nvPicPr>
          <p:cNvPr id="17" name="Immagine 16">
            <a:extLst>
              <a:ext uri="{FF2B5EF4-FFF2-40B4-BE49-F238E27FC236}">
                <a16:creationId xmlns:a16="http://schemas.microsoft.com/office/drawing/2014/main" id="{AEC9E7F9-2782-BACF-49F3-CAF3FA3CFBCD}"/>
              </a:ext>
            </a:extLst>
          </p:cNvPr>
          <p:cNvPicPr>
            <a:picLocks noChangeAspect="1"/>
          </p:cNvPicPr>
          <p:nvPr/>
        </p:nvPicPr>
        <p:blipFill>
          <a:blip r:embed="rId7"/>
          <a:stretch>
            <a:fillRect/>
          </a:stretch>
        </p:blipFill>
        <p:spPr>
          <a:xfrm>
            <a:off x="2145491" y="3231853"/>
            <a:ext cx="1644947" cy="1644947"/>
          </a:xfrm>
          <a:prstGeom prst="rect">
            <a:avLst/>
          </a:prstGeom>
        </p:spPr>
      </p:pic>
      <p:pic>
        <p:nvPicPr>
          <p:cNvPr id="18" name="Immagine 17">
            <a:extLst>
              <a:ext uri="{FF2B5EF4-FFF2-40B4-BE49-F238E27FC236}">
                <a16:creationId xmlns:a16="http://schemas.microsoft.com/office/drawing/2014/main" id="{50141F54-8F9D-F560-3232-9833CEC3BE50}"/>
              </a:ext>
            </a:extLst>
          </p:cNvPr>
          <p:cNvPicPr>
            <a:picLocks noChangeAspect="1"/>
          </p:cNvPicPr>
          <p:nvPr/>
        </p:nvPicPr>
        <p:blipFill>
          <a:blip r:embed="rId8"/>
          <a:stretch>
            <a:fillRect/>
          </a:stretch>
        </p:blipFill>
        <p:spPr>
          <a:xfrm>
            <a:off x="2145491" y="3124434"/>
            <a:ext cx="4057843" cy="4057843"/>
          </a:xfrm>
          <a:prstGeom prst="rect">
            <a:avLst/>
          </a:prstGeom>
        </p:spPr>
      </p:pic>
      <p:sp>
        <p:nvSpPr>
          <p:cNvPr id="21" name="CasellaDiTesto 20">
            <a:extLst>
              <a:ext uri="{FF2B5EF4-FFF2-40B4-BE49-F238E27FC236}">
                <a16:creationId xmlns:a16="http://schemas.microsoft.com/office/drawing/2014/main" id="{F175E487-0A16-F038-DA6D-C2F4474FA3A1}"/>
              </a:ext>
            </a:extLst>
          </p:cNvPr>
          <p:cNvSpPr txBox="1"/>
          <p:nvPr/>
        </p:nvSpPr>
        <p:spPr>
          <a:xfrm>
            <a:off x="2604729" y="6255625"/>
            <a:ext cx="3598605" cy="10115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it-IT" sz="3600" b="0" i="0" u="none" strike="noStrike" cap="none" spc="0" normalizeH="0" baseline="0" dirty="0">
                <a:ln>
                  <a:noFill/>
                </a:ln>
                <a:solidFill>
                  <a:schemeClr val="bg1"/>
                </a:solidFill>
                <a:effectLst/>
                <a:uFillTx/>
                <a:latin typeface="+mj-lt"/>
                <a:ea typeface="Helvetica"/>
                <a:cs typeface="Helvetica"/>
                <a:sym typeface="Helvetica"/>
              </a:rPr>
              <a:t>Applicazioni</a:t>
            </a:r>
          </a:p>
        </p:txBody>
      </p:sp>
    </p:spTree>
    <p:extLst>
      <p:ext uri="{BB962C8B-B14F-4D97-AF65-F5344CB8AC3E}">
        <p14:creationId xmlns:p14="http://schemas.microsoft.com/office/powerpoint/2010/main" val="420437858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it-IT" dirty="0"/>
              <a:t>Introduzione</a:t>
            </a:r>
            <a:endParaRPr dirty="0"/>
          </a:p>
        </p:txBody>
      </p:sp>
      <p:sp>
        <p:nvSpPr>
          <p:cNvPr id="229" name="Titolo Tesi…"/>
          <p:cNvSpPr txBox="1"/>
          <p:nvPr/>
        </p:nvSpPr>
        <p:spPr>
          <a:xfrm>
            <a:off x="8762017" y="8409003"/>
            <a:ext cx="4242783" cy="1666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r" defTabSz="587022">
              <a:lnSpc>
                <a:spcPct val="120000"/>
              </a:lnSpc>
              <a:spcBef>
                <a:spcPts val="0"/>
              </a:spcBef>
              <a:defRPr sz="1800" b="1">
                <a:solidFill>
                  <a:srgbClr val="FFFFFF"/>
                </a:solidFill>
              </a:defRPr>
            </a:pPr>
            <a:r>
              <a:rPr lang="it-IT" sz="1800" dirty="0">
                <a:solidFill>
                  <a:schemeClr val="bg1"/>
                </a:solidFill>
                <a:effectLst/>
                <a:latin typeface="+mj-lt"/>
              </a:rPr>
              <a:t>Vulnerabilità Software in Android:</a:t>
            </a:r>
            <a:br>
              <a:rPr lang="it-IT" sz="1800" dirty="0">
                <a:solidFill>
                  <a:schemeClr val="bg1"/>
                </a:solidFill>
                <a:latin typeface="+mj-lt"/>
              </a:rPr>
            </a:br>
            <a:r>
              <a:rPr lang="it-IT" sz="1800" dirty="0">
                <a:solidFill>
                  <a:schemeClr val="bg1"/>
                </a:solidFill>
                <a:effectLst/>
                <a:latin typeface="+mj-lt"/>
              </a:rPr>
              <a:t>Analisi della Comprensibilità dei Tool</a:t>
            </a:r>
            <a:br>
              <a:rPr lang="it-IT" sz="1800" dirty="0">
                <a:solidFill>
                  <a:schemeClr val="bg1"/>
                </a:solidFill>
                <a:latin typeface="+mj-lt"/>
              </a:rPr>
            </a:br>
            <a:r>
              <a:rPr lang="it-IT" sz="1800" dirty="0">
                <a:solidFill>
                  <a:schemeClr val="bg1"/>
                </a:solidFill>
                <a:effectLst/>
                <a:latin typeface="+mj-lt"/>
              </a:rPr>
              <a:t>di Identificazione Automatica</a:t>
            </a:r>
          </a:p>
          <a:p>
            <a:pPr algn="r" defTabSz="587022">
              <a:lnSpc>
                <a:spcPct val="120000"/>
              </a:lnSpc>
              <a:spcBef>
                <a:spcPts val="0"/>
              </a:spcBef>
              <a:defRPr sz="1800" b="1">
                <a:solidFill>
                  <a:srgbClr val="FFFFFF"/>
                </a:solidFill>
              </a:defRPr>
            </a:pPr>
            <a:r>
              <a:rPr lang="it-IT" sz="1800" dirty="0">
                <a:effectLst/>
                <a:latin typeface="+mj-lt"/>
              </a:rPr>
              <a:t>Alfredo Cannavaro</a:t>
            </a:r>
            <a:br>
              <a:rPr sz="1400" dirty="0"/>
            </a:br>
            <a:endParaRPr sz="1400" dirty="0"/>
          </a:p>
        </p:txBody>
      </p:sp>
      <p:sp>
        <p:nvSpPr>
          <p:cNvPr id="230" name="email@studenti.unisa.it…"/>
          <p:cNvSpPr txBox="1"/>
          <p:nvPr/>
        </p:nvSpPr>
        <p:spPr>
          <a:xfrm>
            <a:off x="983157" y="8528014"/>
            <a:ext cx="5283498"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latin typeface="+mj-lt"/>
                <a:ea typeface="+mj-ea"/>
                <a:cs typeface="+mj-cs"/>
                <a:sym typeface="Helvetica Neue"/>
              </a:defRPr>
            </a:pPr>
            <a:r>
              <a:rPr lang="it-IT" dirty="0"/>
              <a:t>a.cannavaro@studenti.unisa.it</a:t>
            </a:r>
          </a:p>
          <a:p>
            <a:pPr defTabSz="587022">
              <a:lnSpc>
                <a:spcPct val="120000"/>
              </a:lnSpc>
              <a:spcBef>
                <a:spcPts val="0"/>
              </a:spcBef>
              <a:defRPr sz="1800" b="1">
                <a:solidFill>
                  <a:srgbClr val="FFFFFF"/>
                </a:solidFill>
                <a:latin typeface="+mj-lt"/>
                <a:ea typeface="+mj-ea"/>
                <a:cs typeface="+mj-cs"/>
                <a:sym typeface="Helvetica Neue"/>
              </a:defRPr>
            </a:pPr>
            <a:r>
              <a:rPr lang="it-IT" dirty="0"/>
              <a:t>https://github.com/AlfCan-dev</a:t>
            </a:r>
          </a:p>
          <a:p>
            <a:pPr defTabSz="587022">
              <a:lnSpc>
                <a:spcPct val="120000"/>
              </a:lnSpc>
              <a:spcBef>
                <a:spcPts val="0"/>
              </a:spcBef>
              <a:defRPr sz="1800" b="1">
                <a:solidFill>
                  <a:srgbClr val="FFFFFF"/>
                </a:solidFill>
                <a:latin typeface="+mj-lt"/>
                <a:ea typeface="+mj-ea"/>
                <a:cs typeface="+mj-cs"/>
                <a:sym typeface="Helvetica Neue"/>
              </a:defRPr>
            </a:pPr>
            <a:r>
              <a:rPr lang="it-IT" dirty="0"/>
              <a:t>https://www.linkedin.com/in/alfredo-cannavaro/</a:t>
            </a:r>
            <a:endParaRPr dirty="0"/>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5" name="CasellaDiTesto 4">
            <a:extLst>
              <a:ext uri="{FF2B5EF4-FFF2-40B4-BE49-F238E27FC236}">
                <a16:creationId xmlns:a16="http://schemas.microsoft.com/office/drawing/2014/main" id="{6641FB11-801F-BDE5-8712-FD242151EC96}"/>
              </a:ext>
            </a:extLst>
          </p:cNvPr>
          <p:cNvSpPr txBox="1"/>
          <p:nvPr/>
        </p:nvSpPr>
        <p:spPr>
          <a:xfrm>
            <a:off x="6502400" y="4510010"/>
            <a:ext cx="1199931" cy="1421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it-IT" sz="9600" b="1" dirty="0">
                <a:solidFill>
                  <a:schemeClr val="bg1"/>
                </a:solidFill>
                <a:latin typeface="+mj-lt"/>
              </a:rPr>
              <a:t>=</a:t>
            </a:r>
          </a:p>
        </p:txBody>
      </p:sp>
      <p:pic>
        <p:nvPicPr>
          <p:cNvPr id="17" name="Immagine 16">
            <a:extLst>
              <a:ext uri="{FF2B5EF4-FFF2-40B4-BE49-F238E27FC236}">
                <a16:creationId xmlns:a16="http://schemas.microsoft.com/office/drawing/2014/main" id="{AEC9E7F9-2782-BACF-49F3-CAF3FA3CFBCD}"/>
              </a:ext>
            </a:extLst>
          </p:cNvPr>
          <p:cNvPicPr>
            <a:picLocks noChangeAspect="1"/>
          </p:cNvPicPr>
          <p:nvPr/>
        </p:nvPicPr>
        <p:blipFill>
          <a:blip r:embed="rId7"/>
          <a:stretch>
            <a:fillRect/>
          </a:stretch>
        </p:blipFill>
        <p:spPr>
          <a:xfrm>
            <a:off x="2145491" y="3231853"/>
            <a:ext cx="1644947" cy="1644947"/>
          </a:xfrm>
          <a:prstGeom prst="rect">
            <a:avLst/>
          </a:prstGeom>
        </p:spPr>
      </p:pic>
      <p:pic>
        <p:nvPicPr>
          <p:cNvPr id="18" name="Immagine 17">
            <a:extLst>
              <a:ext uri="{FF2B5EF4-FFF2-40B4-BE49-F238E27FC236}">
                <a16:creationId xmlns:a16="http://schemas.microsoft.com/office/drawing/2014/main" id="{50141F54-8F9D-F560-3232-9833CEC3BE50}"/>
              </a:ext>
            </a:extLst>
          </p:cNvPr>
          <p:cNvPicPr>
            <a:picLocks noChangeAspect="1"/>
          </p:cNvPicPr>
          <p:nvPr/>
        </p:nvPicPr>
        <p:blipFill>
          <a:blip r:embed="rId8"/>
          <a:stretch>
            <a:fillRect/>
          </a:stretch>
        </p:blipFill>
        <p:spPr>
          <a:xfrm>
            <a:off x="2145491" y="3124434"/>
            <a:ext cx="4057843" cy="4057843"/>
          </a:xfrm>
          <a:prstGeom prst="rect">
            <a:avLst/>
          </a:prstGeom>
        </p:spPr>
      </p:pic>
      <p:pic>
        <p:nvPicPr>
          <p:cNvPr id="19" name="Immagine 18">
            <a:extLst>
              <a:ext uri="{FF2B5EF4-FFF2-40B4-BE49-F238E27FC236}">
                <a16:creationId xmlns:a16="http://schemas.microsoft.com/office/drawing/2014/main" id="{853B8E2A-353B-8715-404D-F22E14922187}"/>
              </a:ext>
            </a:extLst>
          </p:cNvPr>
          <p:cNvPicPr>
            <a:picLocks noChangeAspect="1"/>
          </p:cNvPicPr>
          <p:nvPr/>
        </p:nvPicPr>
        <p:blipFill>
          <a:blip r:embed="rId8"/>
          <a:stretch>
            <a:fillRect/>
          </a:stretch>
        </p:blipFill>
        <p:spPr>
          <a:xfrm>
            <a:off x="7267896" y="3124434"/>
            <a:ext cx="4057843" cy="4057843"/>
          </a:xfrm>
          <a:prstGeom prst="rect">
            <a:avLst/>
          </a:prstGeom>
        </p:spPr>
      </p:pic>
      <p:pic>
        <p:nvPicPr>
          <p:cNvPr id="20" name="Immagine 19">
            <a:extLst>
              <a:ext uri="{FF2B5EF4-FFF2-40B4-BE49-F238E27FC236}">
                <a16:creationId xmlns:a16="http://schemas.microsoft.com/office/drawing/2014/main" id="{E89DEAB3-8317-1C84-9555-0696D9DD877E}"/>
              </a:ext>
            </a:extLst>
          </p:cNvPr>
          <p:cNvPicPr>
            <a:picLocks noChangeAspect="1"/>
          </p:cNvPicPr>
          <p:nvPr/>
        </p:nvPicPr>
        <p:blipFill>
          <a:blip r:embed="rId9"/>
          <a:stretch>
            <a:fillRect/>
          </a:stretch>
        </p:blipFill>
        <p:spPr>
          <a:xfrm>
            <a:off x="7539943" y="3443289"/>
            <a:ext cx="1222074" cy="1222074"/>
          </a:xfrm>
          <a:prstGeom prst="rect">
            <a:avLst/>
          </a:prstGeom>
        </p:spPr>
      </p:pic>
      <p:sp>
        <p:nvSpPr>
          <p:cNvPr id="21" name="CasellaDiTesto 20">
            <a:extLst>
              <a:ext uri="{FF2B5EF4-FFF2-40B4-BE49-F238E27FC236}">
                <a16:creationId xmlns:a16="http://schemas.microsoft.com/office/drawing/2014/main" id="{F175E487-0A16-F038-DA6D-C2F4474FA3A1}"/>
              </a:ext>
            </a:extLst>
          </p:cNvPr>
          <p:cNvSpPr txBox="1"/>
          <p:nvPr/>
        </p:nvSpPr>
        <p:spPr>
          <a:xfrm>
            <a:off x="2604729" y="6255625"/>
            <a:ext cx="3598605" cy="10115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it-IT" sz="3600" b="0" i="0" u="none" strike="noStrike" cap="none" spc="0" normalizeH="0" baseline="0" dirty="0">
                <a:ln>
                  <a:noFill/>
                </a:ln>
                <a:solidFill>
                  <a:schemeClr val="bg1"/>
                </a:solidFill>
                <a:effectLst/>
                <a:uFillTx/>
                <a:latin typeface="+mj-lt"/>
                <a:ea typeface="Helvetica"/>
                <a:cs typeface="Helvetica"/>
                <a:sym typeface="Helvetica"/>
              </a:rPr>
              <a:t>Applicazioni</a:t>
            </a:r>
          </a:p>
        </p:txBody>
      </p:sp>
      <p:sp>
        <p:nvSpPr>
          <p:cNvPr id="22" name="CasellaDiTesto 21">
            <a:extLst>
              <a:ext uri="{FF2B5EF4-FFF2-40B4-BE49-F238E27FC236}">
                <a16:creationId xmlns:a16="http://schemas.microsoft.com/office/drawing/2014/main" id="{BA57A47B-7A0A-42E2-A45D-DF7E46B64F81}"/>
              </a:ext>
            </a:extLst>
          </p:cNvPr>
          <p:cNvSpPr txBox="1"/>
          <p:nvPr/>
        </p:nvSpPr>
        <p:spPr>
          <a:xfrm>
            <a:off x="7756631" y="6170718"/>
            <a:ext cx="3598605" cy="10115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it-IT" sz="3600" b="0" i="0" u="none" strike="noStrike" cap="none" spc="0" normalizeH="0" baseline="0" dirty="0">
                <a:ln>
                  <a:noFill/>
                </a:ln>
                <a:solidFill>
                  <a:schemeClr val="bg1"/>
                </a:solidFill>
                <a:effectLst/>
                <a:uFillTx/>
                <a:latin typeface="+mj-lt"/>
                <a:ea typeface="Helvetica"/>
                <a:cs typeface="Helvetica"/>
                <a:sym typeface="Helvetica"/>
              </a:rPr>
              <a:t>Vulnerabilità</a:t>
            </a:r>
          </a:p>
        </p:txBody>
      </p:sp>
    </p:spTree>
    <p:extLst>
      <p:ext uri="{BB962C8B-B14F-4D97-AF65-F5344CB8AC3E}">
        <p14:creationId xmlns:p14="http://schemas.microsoft.com/office/powerpoint/2010/main" val="4117430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it-IT" dirty="0">
                <a:effectLst/>
                <a:latin typeface="Arial" panose="020B0604020202020204" pitchFamily="34" charset="0"/>
              </a:rPr>
              <a:t>Problema in analisi</a:t>
            </a:r>
            <a:endParaRPr dirty="0"/>
          </a:p>
        </p:txBody>
      </p:sp>
      <p:sp>
        <p:nvSpPr>
          <p:cNvPr id="230" name="email@studenti.unisa.it…"/>
          <p:cNvSpPr txBox="1"/>
          <p:nvPr/>
        </p:nvSpPr>
        <p:spPr>
          <a:xfrm>
            <a:off x="983157" y="8528014"/>
            <a:ext cx="5283498" cy="1069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587022">
              <a:lnSpc>
                <a:spcPct val="120000"/>
              </a:lnSpc>
              <a:spcBef>
                <a:spcPts val="0"/>
              </a:spcBef>
              <a:defRPr sz="1800" b="1">
                <a:solidFill>
                  <a:srgbClr val="FFFFFF"/>
                </a:solidFill>
                <a:latin typeface="+mj-lt"/>
                <a:ea typeface="+mj-ea"/>
                <a:cs typeface="+mj-cs"/>
                <a:sym typeface="Helvetica Neue"/>
              </a:defRPr>
            </a:pPr>
            <a:r>
              <a:rPr lang="it-IT" dirty="0"/>
              <a:t>a.cannavaro@studenti.unisa.it</a:t>
            </a:r>
          </a:p>
          <a:p>
            <a:pPr defTabSz="587022">
              <a:lnSpc>
                <a:spcPct val="120000"/>
              </a:lnSpc>
              <a:spcBef>
                <a:spcPts val="0"/>
              </a:spcBef>
              <a:defRPr sz="1800" b="1">
                <a:solidFill>
                  <a:srgbClr val="FFFFFF"/>
                </a:solidFill>
                <a:latin typeface="+mj-lt"/>
                <a:ea typeface="+mj-ea"/>
                <a:cs typeface="+mj-cs"/>
                <a:sym typeface="Helvetica Neue"/>
              </a:defRPr>
            </a:pPr>
            <a:r>
              <a:rPr lang="it-IT" dirty="0"/>
              <a:t>https://github.com/AlfCan-dev</a:t>
            </a:r>
          </a:p>
          <a:p>
            <a:pPr defTabSz="587022">
              <a:lnSpc>
                <a:spcPct val="120000"/>
              </a:lnSpc>
              <a:spcBef>
                <a:spcPts val="0"/>
              </a:spcBef>
              <a:defRPr sz="1800" b="1">
                <a:solidFill>
                  <a:srgbClr val="FFFFFF"/>
                </a:solidFill>
                <a:latin typeface="+mj-lt"/>
                <a:ea typeface="+mj-ea"/>
                <a:cs typeface="+mj-cs"/>
                <a:sym typeface="Helvetica Neue"/>
              </a:defRPr>
            </a:pPr>
            <a:r>
              <a:rPr lang="it-IT" dirty="0"/>
              <a:t>https://www.linkedin.com/in/alfredo-cannavaro/</a:t>
            </a:r>
            <a:endParaRPr dirty="0"/>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sp>
        <p:nvSpPr>
          <p:cNvPr id="235" name="Ricorda di mantenere il contenuto all’interno di questi margini"/>
          <p:cNvSpPr txBox="1"/>
          <p:nvPr/>
        </p:nvSpPr>
        <p:spPr>
          <a:xfrm>
            <a:off x="4331510" y="4700186"/>
            <a:ext cx="4357053" cy="5218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587022">
              <a:lnSpc>
                <a:spcPct val="120000"/>
              </a:lnSpc>
              <a:spcBef>
                <a:spcPts val="0"/>
              </a:spcBef>
              <a:defRPr sz="2500">
                <a:solidFill>
                  <a:srgbClr val="FFFFFF"/>
                </a:solidFill>
                <a:latin typeface="+mj-lt"/>
                <a:ea typeface="+mj-ea"/>
                <a:cs typeface="+mj-cs"/>
                <a:sym typeface="Helvetica Neue"/>
              </a:defRPr>
            </a:lvl1pPr>
          </a:lstStyle>
          <a:p>
            <a:endParaRPr dirty="0"/>
          </a:p>
        </p:txBody>
      </p:sp>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pic>
        <p:nvPicPr>
          <p:cNvPr id="3" name="Immagine 2">
            <a:extLst>
              <a:ext uri="{FF2B5EF4-FFF2-40B4-BE49-F238E27FC236}">
                <a16:creationId xmlns:a16="http://schemas.microsoft.com/office/drawing/2014/main" id="{7AB86987-72C0-0FC0-BFEB-A6DF96117222}"/>
              </a:ext>
            </a:extLst>
          </p:cNvPr>
          <p:cNvPicPr>
            <a:picLocks noChangeAspect="1"/>
          </p:cNvPicPr>
          <p:nvPr/>
        </p:nvPicPr>
        <p:blipFill>
          <a:blip r:embed="rId7"/>
          <a:stretch>
            <a:fillRect/>
          </a:stretch>
        </p:blipFill>
        <p:spPr>
          <a:xfrm>
            <a:off x="1605638" y="2225500"/>
            <a:ext cx="1997501" cy="1997501"/>
          </a:xfrm>
          <a:prstGeom prst="rect">
            <a:avLst/>
          </a:prstGeom>
        </p:spPr>
      </p:pic>
      <p:pic>
        <p:nvPicPr>
          <p:cNvPr id="4" name="Immagine 3">
            <a:extLst>
              <a:ext uri="{FF2B5EF4-FFF2-40B4-BE49-F238E27FC236}">
                <a16:creationId xmlns:a16="http://schemas.microsoft.com/office/drawing/2014/main" id="{9EA0D794-DED9-6FD1-3A65-0A18A7F0A530}"/>
              </a:ext>
            </a:extLst>
          </p:cNvPr>
          <p:cNvPicPr>
            <a:picLocks noChangeAspect="1"/>
          </p:cNvPicPr>
          <p:nvPr/>
        </p:nvPicPr>
        <p:blipFill>
          <a:blip r:embed="rId8"/>
          <a:stretch>
            <a:fillRect/>
          </a:stretch>
        </p:blipFill>
        <p:spPr>
          <a:xfrm>
            <a:off x="9318960" y="4578983"/>
            <a:ext cx="2449152" cy="2449152"/>
          </a:xfrm>
          <a:prstGeom prst="rect">
            <a:avLst/>
          </a:prstGeom>
        </p:spPr>
      </p:pic>
      <p:sp>
        <p:nvSpPr>
          <p:cNvPr id="5" name="CasellaDiTesto 4">
            <a:extLst>
              <a:ext uri="{FF2B5EF4-FFF2-40B4-BE49-F238E27FC236}">
                <a16:creationId xmlns:a16="http://schemas.microsoft.com/office/drawing/2014/main" id="{F52BEB43-0CB2-65A7-39D7-1BF210D21BFB}"/>
              </a:ext>
            </a:extLst>
          </p:cNvPr>
          <p:cNvSpPr txBox="1"/>
          <p:nvPr/>
        </p:nvSpPr>
        <p:spPr>
          <a:xfrm>
            <a:off x="881105" y="4984151"/>
            <a:ext cx="8668011" cy="900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lang="en-US" sz="2800" dirty="0">
                <a:solidFill>
                  <a:schemeClr val="bg1"/>
                </a:solidFill>
                <a:latin typeface="Arial" panose="020B0604020202020204" pitchFamily="34" charset="0"/>
              </a:rPr>
              <a:t>A</a:t>
            </a:r>
            <a:r>
              <a:rPr lang="en-US" sz="2800" dirty="0">
                <a:solidFill>
                  <a:schemeClr val="bg1"/>
                </a:solidFill>
                <a:effectLst/>
                <a:latin typeface="Arial" panose="020B0604020202020204" pitchFamily="34" charset="0"/>
              </a:rPr>
              <a:t>d </a:t>
            </a:r>
            <a:r>
              <a:rPr lang="en-US" sz="2800" dirty="0">
                <a:solidFill>
                  <a:schemeClr val="bg1"/>
                </a:solidFill>
                <a:latin typeface="Arial" panose="020B0604020202020204" pitchFamily="34" charset="0"/>
              </a:rPr>
              <a:t>o</a:t>
            </a:r>
            <a:r>
              <a:rPr lang="en-US" sz="2800" dirty="0">
                <a:solidFill>
                  <a:schemeClr val="bg1"/>
                </a:solidFill>
                <a:effectLst/>
                <a:latin typeface="Arial" panose="020B0604020202020204" pitchFamily="34" charset="0"/>
              </a:rPr>
              <a:t>gni </a:t>
            </a:r>
            <a:r>
              <a:rPr lang="en-US" sz="2800" b="1" dirty="0">
                <a:solidFill>
                  <a:schemeClr val="bg1"/>
                </a:solidFill>
                <a:effectLst/>
                <a:latin typeface="Arial" panose="020B0604020202020204" pitchFamily="34" charset="0"/>
              </a:rPr>
              <a:t>vulnerabilità</a:t>
            </a:r>
            <a:r>
              <a:rPr lang="en-US" sz="2800" dirty="0">
                <a:solidFill>
                  <a:schemeClr val="bg1"/>
                </a:solidFill>
                <a:effectLst/>
                <a:latin typeface="Arial" panose="020B0604020202020204" pitchFamily="34" charset="0"/>
              </a:rPr>
              <a:t> corrisponde un CWE specifico</a:t>
            </a:r>
            <a:endParaRPr kumimoji="0" lang="it-IT" sz="2800" b="0" i="0" u="none" strike="noStrike" cap="none" spc="0" normalizeH="0" baseline="0" dirty="0">
              <a:ln>
                <a:noFill/>
              </a:ln>
              <a:solidFill>
                <a:schemeClr val="bg1"/>
              </a:solidFill>
              <a:effectLst/>
              <a:uFillTx/>
              <a:latin typeface="Helvetica"/>
              <a:ea typeface="Helvetica"/>
              <a:cs typeface="Helvetica"/>
              <a:sym typeface="Helvetica"/>
            </a:endParaRPr>
          </a:p>
        </p:txBody>
      </p:sp>
      <p:sp>
        <p:nvSpPr>
          <p:cNvPr id="6" name="CasellaDiTesto 5">
            <a:extLst>
              <a:ext uri="{FF2B5EF4-FFF2-40B4-BE49-F238E27FC236}">
                <a16:creationId xmlns:a16="http://schemas.microsoft.com/office/drawing/2014/main" id="{07EC22FC-B451-406B-B857-5255866A52D4}"/>
              </a:ext>
            </a:extLst>
          </p:cNvPr>
          <p:cNvSpPr txBox="1"/>
          <p:nvPr/>
        </p:nvSpPr>
        <p:spPr>
          <a:xfrm>
            <a:off x="4399309" y="2172217"/>
            <a:ext cx="7237367" cy="20893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lang="it-IT" sz="2800" dirty="0">
                <a:solidFill>
                  <a:schemeClr val="bg1"/>
                </a:solidFill>
                <a:latin typeface="+mj-lt"/>
              </a:rPr>
              <a:t>Per </a:t>
            </a:r>
            <a:r>
              <a:rPr lang="it-IT" sz="2800" b="1" dirty="0">
                <a:solidFill>
                  <a:schemeClr val="bg1"/>
                </a:solidFill>
                <a:latin typeface="+mj-lt"/>
              </a:rPr>
              <a:t>vulnerabilità</a:t>
            </a:r>
            <a:r>
              <a:rPr lang="it-IT" sz="2800" dirty="0">
                <a:solidFill>
                  <a:schemeClr val="bg1"/>
                </a:solidFill>
                <a:effectLst/>
                <a:latin typeface="+mj-lt"/>
              </a:rPr>
              <a:t> si intende un difetto del codice, dovuto a qualche errore o superficialità nella realizzazione del programma, che si presta ad attacchi</a:t>
            </a:r>
            <a:endParaRPr kumimoji="0" lang="it-IT" sz="2800" b="0" i="0" u="none" strike="noStrike" cap="none" spc="0" normalizeH="0" baseline="0" dirty="0">
              <a:ln>
                <a:noFill/>
              </a:ln>
              <a:solidFill>
                <a:schemeClr val="bg1"/>
              </a:solidFill>
              <a:effectLst/>
              <a:uFillTx/>
              <a:latin typeface="+mj-lt"/>
              <a:ea typeface="Helvetica"/>
              <a:cs typeface="Helvetica"/>
              <a:sym typeface="Helvetica"/>
            </a:endParaRPr>
          </a:p>
        </p:txBody>
      </p:sp>
      <p:sp>
        <p:nvSpPr>
          <p:cNvPr id="2" name="Titolo Tesi…">
            <a:extLst>
              <a:ext uri="{FF2B5EF4-FFF2-40B4-BE49-F238E27FC236}">
                <a16:creationId xmlns:a16="http://schemas.microsoft.com/office/drawing/2014/main" id="{93BDC99C-598E-482B-DF06-1E538FC703B5}"/>
              </a:ext>
            </a:extLst>
          </p:cNvPr>
          <p:cNvSpPr txBox="1"/>
          <p:nvPr/>
        </p:nvSpPr>
        <p:spPr>
          <a:xfrm>
            <a:off x="8762017" y="8409003"/>
            <a:ext cx="4242783" cy="1666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r" defTabSz="587022">
              <a:lnSpc>
                <a:spcPct val="120000"/>
              </a:lnSpc>
              <a:spcBef>
                <a:spcPts val="0"/>
              </a:spcBef>
              <a:defRPr sz="1800" b="1">
                <a:solidFill>
                  <a:srgbClr val="FFFFFF"/>
                </a:solidFill>
              </a:defRPr>
            </a:pPr>
            <a:r>
              <a:rPr lang="it-IT" sz="1800" dirty="0">
                <a:solidFill>
                  <a:schemeClr val="bg1"/>
                </a:solidFill>
                <a:effectLst/>
                <a:latin typeface="+mj-lt"/>
              </a:rPr>
              <a:t>Vulnerabilità Software in Android:</a:t>
            </a:r>
            <a:br>
              <a:rPr lang="it-IT" sz="1800" dirty="0">
                <a:solidFill>
                  <a:schemeClr val="bg1"/>
                </a:solidFill>
                <a:latin typeface="+mj-lt"/>
              </a:rPr>
            </a:br>
            <a:r>
              <a:rPr lang="it-IT" sz="1800" dirty="0">
                <a:solidFill>
                  <a:schemeClr val="bg1"/>
                </a:solidFill>
                <a:effectLst/>
                <a:latin typeface="+mj-lt"/>
              </a:rPr>
              <a:t>Analisi della Comprensibilità dei Tool</a:t>
            </a:r>
            <a:br>
              <a:rPr lang="it-IT" sz="1800" dirty="0">
                <a:solidFill>
                  <a:schemeClr val="bg1"/>
                </a:solidFill>
                <a:latin typeface="+mj-lt"/>
              </a:rPr>
            </a:br>
            <a:r>
              <a:rPr lang="it-IT" sz="1800" dirty="0">
                <a:solidFill>
                  <a:schemeClr val="bg1"/>
                </a:solidFill>
                <a:effectLst/>
                <a:latin typeface="+mj-lt"/>
              </a:rPr>
              <a:t>di Identificazione Automatica</a:t>
            </a:r>
          </a:p>
          <a:p>
            <a:pPr algn="r" defTabSz="587022">
              <a:lnSpc>
                <a:spcPct val="120000"/>
              </a:lnSpc>
              <a:spcBef>
                <a:spcPts val="0"/>
              </a:spcBef>
              <a:defRPr sz="1800" b="1">
                <a:solidFill>
                  <a:srgbClr val="FFFFFF"/>
                </a:solidFill>
              </a:defRPr>
            </a:pPr>
            <a:r>
              <a:rPr lang="it-IT" sz="1800" dirty="0">
                <a:effectLst/>
                <a:latin typeface="+mj-lt"/>
              </a:rPr>
              <a:t>Alfredo Cannavaro</a:t>
            </a:r>
            <a:br>
              <a:rPr sz="1400" dirty="0"/>
            </a:br>
            <a:endParaRPr sz="1400" dirty="0"/>
          </a:p>
        </p:txBody>
      </p:sp>
    </p:spTree>
    <p:extLst>
      <p:ext uri="{BB962C8B-B14F-4D97-AF65-F5344CB8AC3E}">
        <p14:creationId xmlns:p14="http://schemas.microsoft.com/office/powerpoint/2010/main" val="322605787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it-IT" dirty="0">
                <a:effectLst/>
                <a:latin typeface="Arial" panose="020B0604020202020204" pitchFamily="34" charset="0"/>
              </a:rPr>
              <a:t>Problema in analisi</a:t>
            </a:r>
            <a:endParaRPr dirty="0"/>
          </a:p>
        </p:txBody>
      </p:sp>
      <p:sp>
        <p:nvSpPr>
          <p:cNvPr id="230" name="email@studenti.unisa.it…"/>
          <p:cNvSpPr txBox="1"/>
          <p:nvPr/>
        </p:nvSpPr>
        <p:spPr>
          <a:xfrm>
            <a:off x="983157" y="8528014"/>
            <a:ext cx="5283498"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latin typeface="+mj-lt"/>
                <a:ea typeface="+mj-ea"/>
                <a:cs typeface="+mj-cs"/>
                <a:sym typeface="Helvetica Neue"/>
              </a:defRPr>
            </a:pPr>
            <a:r>
              <a:rPr lang="it-IT" dirty="0"/>
              <a:t>a.cannavaro@studenti.unisa.it</a:t>
            </a:r>
          </a:p>
          <a:p>
            <a:pPr defTabSz="587022">
              <a:lnSpc>
                <a:spcPct val="120000"/>
              </a:lnSpc>
              <a:spcBef>
                <a:spcPts val="0"/>
              </a:spcBef>
              <a:defRPr sz="1800" b="1">
                <a:solidFill>
                  <a:srgbClr val="FFFFFF"/>
                </a:solidFill>
                <a:latin typeface="+mj-lt"/>
                <a:ea typeface="+mj-ea"/>
                <a:cs typeface="+mj-cs"/>
                <a:sym typeface="Helvetica Neue"/>
              </a:defRPr>
            </a:pPr>
            <a:r>
              <a:rPr lang="it-IT" dirty="0"/>
              <a:t>https://github.com/AlfCan-dev</a:t>
            </a:r>
          </a:p>
          <a:p>
            <a:pPr defTabSz="587022">
              <a:lnSpc>
                <a:spcPct val="120000"/>
              </a:lnSpc>
              <a:spcBef>
                <a:spcPts val="0"/>
              </a:spcBef>
              <a:defRPr sz="1800" b="1">
                <a:solidFill>
                  <a:srgbClr val="FFFFFF"/>
                </a:solidFill>
                <a:latin typeface="+mj-lt"/>
                <a:ea typeface="+mj-ea"/>
                <a:cs typeface="+mj-cs"/>
                <a:sym typeface="Helvetica Neue"/>
              </a:defRPr>
            </a:pPr>
            <a:r>
              <a:rPr lang="it-IT" dirty="0"/>
              <a:t>https://www.linkedin.com/in/alfredo-cannavaro/</a:t>
            </a:r>
            <a:endParaRPr dirty="0"/>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sp>
        <p:nvSpPr>
          <p:cNvPr id="235" name="Ricorda di mantenere il contenuto all’interno di questi margini"/>
          <p:cNvSpPr txBox="1"/>
          <p:nvPr/>
        </p:nvSpPr>
        <p:spPr>
          <a:xfrm>
            <a:off x="4331510" y="4700186"/>
            <a:ext cx="4357053" cy="5218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587022">
              <a:lnSpc>
                <a:spcPct val="120000"/>
              </a:lnSpc>
              <a:spcBef>
                <a:spcPts val="0"/>
              </a:spcBef>
              <a:defRPr sz="2500">
                <a:solidFill>
                  <a:srgbClr val="FFFFFF"/>
                </a:solidFill>
                <a:latin typeface="+mj-lt"/>
                <a:ea typeface="+mj-ea"/>
                <a:cs typeface="+mj-cs"/>
                <a:sym typeface="Helvetica Neue"/>
              </a:defRPr>
            </a:lvl1pPr>
          </a:lstStyle>
          <a:p>
            <a:endParaRPr dirty="0"/>
          </a:p>
        </p:txBody>
      </p:sp>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pic>
        <p:nvPicPr>
          <p:cNvPr id="3" name="Immagine 2">
            <a:extLst>
              <a:ext uri="{FF2B5EF4-FFF2-40B4-BE49-F238E27FC236}">
                <a16:creationId xmlns:a16="http://schemas.microsoft.com/office/drawing/2014/main" id="{7AB86987-72C0-0FC0-BFEB-A6DF96117222}"/>
              </a:ext>
            </a:extLst>
          </p:cNvPr>
          <p:cNvPicPr>
            <a:picLocks noChangeAspect="1"/>
          </p:cNvPicPr>
          <p:nvPr/>
        </p:nvPicPr>
        <p:blipFill>
          <a:blip r:embed="rId7"/>
          <a:stretch>
            <a:fillRect/>
          </a:stretch>
        </p:blipFill>
        <p:spPr>
          <a:xfrm>
            <a:off x="1605638" y="2225500"/>
            <a:ext cx="1997501" cy="1997501"/>
          </a:xfrm>
          <a:prstGeom prst="rect">
            <a:avLst/>
          </a:prstGeom>
        </p:spPr>
      </p:pic>
      <p:pic>
        <p:nvPicPr>
          <p:cNvPr id="4" name="Immagine 3">
            <a:extLst>
              <a:ext uri="{FF2B5EF4-FFF2-40B4-BE49-F238E27FC236}">
                <a16:creationId xmlns:a16="http://schemas.microsoft.com/office/drawing/2014/main" id="{9EA0D794-DED9-6FD1-3A65-0A18A7F0A530}"/>
              </a:ext>
            </a:extLst>
          </p:cNvPr>
          <p:cNvPicPr>
            <a:picLocks noChangeAspect="1"/>
          </p:cNvPicPr>
          <p:nvPr/>
        </p:nvPicPr>
        <p:blipFill>
          <a:blip r:embed="rId8"/>
          <a:stretch>
            <a:fillRect/>
          </a:stretch>
        </p:blipFill>
        <p:spPr>
          <a:xfrm>
            <a:off x="9318960" y="4578983"/>
            <a:ext cx="2449152" cy="2449152"/>
          </a:xfrm>
          <a:prstGeom prst="rect">
            <a:avLst/>
          </a:prstGeom>
        </p:spPr>
      </p:pic>
      <p:sp>
        <p:nvSpPr>
          <p:cNvPr id="5" name="CasellaDiTesto 4">
            <a:extLst>
              <a:ext uri="{FF2B5EF4-FFF2-40B4-BE49-F238E27FC236}">
                <a16:creationId xmlns:a16="http://schemas.microsoft.com/office/drawing/2014/main" id="{F52BEB43-0CB2-65A7-39D7-1BF210D21BFB}"/>
              </a:ext>
            </a:extLst>
          </p:cNvPr>
          <p:cNvSpPr txBox="1"/>
          <p:nvPr/>
        </p:nvSpPr>
        <p:spPr>
          <a:xfrm>
            <a:off x="881105" y="4984151"/>
            <a:ext cx="8668011" cy="900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lang="en-US" sz="2800" dirty="0">
                <a:solidFill>
                  <a:schemeClr val="bg1"/>
                </a:solidFill>
                <a:latin typeface="Arial" panose="020B0604020202020204" pitchFamily="34" charset="0"/>
              </a:rPr>
              <a:t>A</a:t>
            </a:r>
            <a:r>
              <a:rPr lang="en-US" sz="2800" dirty="0">
                <a:solidFill>
                  <a:schemeClr val="bg1"/>
                </a:solidFill>
                <a:effectLst/>
                <a:latin typeface="Arial" panose="020B0604020202020204" pitchFamily="34" charset="0"/>
              </a:rPr>
              <a:t>d </a:t>
            </a:r>
            <a:r>
              <a:rPr lang="en-US" sz="2800" dirty="0">
                <a:solidFill>
                  <a:schemeClr val="bg1"/>
                </a:solidFill>
                <a:latin typeface="Arial" panose="020B0604020202020204" pitchFamily="34" charset="0"/>
              </a:rPr>
              <a:t>o</a:t>
            </a:r>
            <a:r>
              <a:rPr lang="en-US" sz="2800" dirty="0">
                <a:solidFill>
                  <a:schemeClr val="bg1"/>
                </a:solidFill>
                <a:effectLst/>
                <a:latin typeface="Arial" panose="020B0604020202020204" pitchFamily="34" charset="0"/>
              </a:rPr>
              <a:t>gni </a:t>
            </a:r>
            <a:r>
              <a:rPr lang="en-US" sz="2800" b="1" dirty="0">
                <a:solidFill>
                  <a:schemeClr val="bg1"/>
                </a:solidFill>
                <a:effectLst/>
                <a:latin typeface="Arial" panose="020B0604020202020204" pitchFamily="34" charset="0"/>
              </a:rPr>
              <a:t>vulnerabilità</a:t>
            </a:r>
            <a:r>
              <a:rPr lang="en-US" sz="2800" dirty="0">
                <a:solidFill>
                  <a:schemeClr val="bg1"/>
                </a:solidFill>
                <a:effectLst/>
                <a:latin typeface="Arial" panose="020B0604020202020204" pitchFamily="34" charset="0"/>
              </a:rPr>
              <a:t> corrisponde un CWE specifico</a:t>
            </a:r>
            <a:endParaRPr kumimoji="0" lang="it-IT" sz="2800" b="0" i="0" u="none" strike="noStrike" cap="none" spc="0" normalizeH="0" baseline="0" dirty="0">
              <a:ln>
                <a:noFill/>
              </a:ln>
              <a:solidFill>
                <a:schemeClr val="bg1"/>
              </a:solidFill>
              <a:effectLst/>
              <a:uFillTx/>
              <a:latin typeface="Helvetica"/>
              <a:ea typeface="Helvetica"/>
              <a:cs typeface="Helvetica"/>
              <a:sym typeface="Helvetica"/>
            </a:endParaRPr>
          </a:p>
        </p:txBody>
      </p:sp>
      <p:sp>
        <p:nvSpPr>
          <p:cNvPr id="6" name="CasellaDiTesto 5">
            <a:extLst>
              <a:ext uri="{FF2B5EF4-FFF2-40B4-BE49-F238E27FC236}">
                <a16:creationId xmlns:a16="http://schemas.microsoft.com/office/drawing/2014/main" id="{07EC22FC-B451-406B-B857-5255866A52D4}"/>
              </a:ext>
            </a:extLst>
          </p:cNvPr>
          <p:cNvSpPr txBox="1"/>
          <p:nvPr/>
        </p:nvSpPr>
        <p:spPr>
          <a:xfrm>
            <a:off x="4399309" y="2172217"/>
            <a:ext cx="7237367" cy="20893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lang="it-IT" sz="2800" dirty="0">
                <a:solidFill>
                  <a:schemeClr val="bg1"/>
                </a:solidFill>
                <a:latin typeface="+mj-lt"/>
              </a:rPr>
              <a:t>Per </a:t>
            </a:r>
            <a:r>
              <a:rPr lang="it-IT" sz="2800" b="1" dirty="0">
                <a:solidFill>
                  <a:schemeClr val="bg1"/>
                </a:solidFill>
                <a:latin typeface="+mj-lt"/>
              </a:rPr>
              <a:t>vulnerabilità</a:t>
            </a:r>
            <a:r>
              <a:rPr lang="it-IT" sz="2800" dirty="0">
                <a:solidFill>
                  <a:schemeClr val="bg1"/>
                </a:solidFill>
                <a:effectLst/>
                <a:latin typeface="+mj-lt"/>
              </a:rPr>
              <a:t> si intende un difetto del codice, dovuto a qualche errore o superficialità nella realizzazione del programma, che si presta ad attacchi</a:t>
            </a:r>
            <a:endParaRPr kumimoji="0" lang="it-IT" sz="2800" b="0" i="0" u="none" strike="noStrike" cap="none" spc="0" normalizeH="0" baseline="0" dirty="0">
              <a:ln>
                <a:noFill/>
              </a:ln>
              <a:solidFill>
                <a:schemeClr val="bg1"/>
              </a:solidFill>
              <a:effectLst/>
              <a:uFillTx/>
              <a:latin typeface="+mj-lt"/>
              <a:ea typeface="Helvetica"/>
              <a:cs typeface="Helvetica"/>
              <a:sym typeface="Helvetica"/>
            </a:endParaRPr>
          </a:p>
        </p:txBody>
      </p:sp>
      <p:sp>
        <p:nvSpPr>
          <p:cNvPr id="2" name="Titolo Tesi…">
            <a:extLst>
              <a:ext uri="{FF2B5EF4-FFF2-40B4-BE49-F238E27FC236}">
                <a16:creationId xmlns:a16="http://schemas.microsoft.com/office/drawing/2014/main" id="{93BDC99C-598E-482B-DF06-1E538FC703B5}"/>
              </a:ext>
            </a:extLst>
          </p:cNvPr>
          <p:cNvSpPr txBox="1"/>
          <p:nvPr/>
        </p:nvSpPr>
        <p:spPr>
          <a:xfrm>
            <a:off x="8762017" y="8409003"/>
            <a:ext cx="4242783" cy="1666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r" defTabSz="587022">
              <a:lnSpc>
                <a:spcPct val="120000"/>
              </a:lnSpc>
              <a:spcBef>
                <a:spcPts val="0"/>
              </a:spcBef>
              <a:defRPr sz="1800" b="1">
                <a:solidFill>
                  <a:srgbClr val="FFFFFF"/>
                </a:solidFill>
              </a:defRPr>
            </a:pPr>
            <a:r>
              <a:rPr lang="it-IT" sz="1800" dirty="0">
                <a:solidFill>
                  <a:schemeClr val="bg1"/>
                </a:solidFill>
                <a:effectLst/>
                <a:latin typeface="+mj-lt"/>
              </a:rPr>
              <a:t>Vulnerabilità Software in Android:</a:t>
            </a:r>
            <a:br>
              <a:rPr lang="it-IT" sz="1800" dirty="0">
                <a:solidFill>
                  <a:schemeClr val="bg1"/>
                </a:solidFill>
                <a:latin typeface="+mj-lt"/>
              </a:rPr>
            </a:br>
            <a:r>
              <a:rPr lang="it-IT" sz="1800" dirty="0">
                <a:solidFill>
                  <a:schemeClr val="bg1"/>
                </a:solidFill>
                <a:effectLst/>
                <a:latin typeface="+mj-lt"/>
              </a:rPr>
              <a:t>Analisi della Comprensibilità dei Tool</a:t>
            </a:r>
            <a:br>
              <a:rPr lang="it-IT" sz="1800" dirty="0">
                <a:solidFill>
                  <a:schemeClr val="bg1"/>
                </a:solidFill>
                <a:latin typeface="+mj-lt"/>
              </a:rPr>
            </a:br>
            <a:r>
              <a:rPr lang="it-IT" sz="1800" dirty="0">
                <a:solidFill>
                  <a:schemeClr val="bg1"/>
                </a:solidFill>
                <a:effectLst/>
                <a:latin typeface="+mj-lt"/>
              </a:rPr>
              <a:t>di Identificazione Automatica</a:t>
            </a:r>
          </a:p>
          <a:p>
            <a:pPr algn="r" defTabSz="587022">
              <a:lnSpc>
                <a:spcPct val="120000"/>
              </a:lnSpc>
              <a:spcBef>
                <a:spcPts val="0"/>
              </a:spcBef>
              <a:defRPr sz="1800" b="1">
                <a:solidFill>
                  <a:srgbClr val="FFFFFF"/>
                </a:solidFill>
              </a:defRPr>
            </a:pPr>
            <a:r>
              <a:rPr lang="it-IT" sz="1800" dirty="0">
                <a:effectLst/>
                <a:latin typeface="+mj-lt"/>
              </a:rPr>
              <a:t>Alfredo Cannavaro</a:t>
            </a:r>
            <a:br>
              <a:rPr sz="1400" dirty="0"/>
            </a:br>
            <a:endParaRPr sz="1400" dirty="0"/>
          </a:p>
        </p:txBody>
      </p:sp>
      <p:sp>
        <p:nvSpPr>
          <p:cNvPr id="7" name="CasellaDiTesto 6">
            <a:extLst>
              <a:ext uri="{FF2B5EF4-FFF2-40B4-BE49-F238E27FC236}">
                <a16:creationId xmlns:a16="http://schemas.microsoft.com/office/drawing/2014/main" id="{1C74F166-866C-4654-852D-F3576D287765}"/>
              </a:ext>
            </a:extLst>
          </p:cNvPr>
          <p:cNvSpPr txBox="1"/>
          <p:nvPr/>
        </p:nvSpPr>
        <p:spPr>
          <a:xfrm>
            <a:off x="1236688" y="6459659"/>
            <a:ext cx="2449153" cy="928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lang="it-IT" b="0" i="0" dirty="0">
                <a:solidFill>
                  <a:schemeClr val="bg1"/>
                </a:solidFill>
                <a:effectLst/>
                <a:latin typeface="+mj-lt"/>
              </a:rPr>
              <a:t>SQL injection</a:t>
            </a:r>
            <a:endParaRPr kumimoji="0" lang="it-IT" sz="3000" b="0" i="0" u="none" strike="noStrike" cap="none" spc="0" normalizeH="0" baseline="0" dirty="0">
              <a:ln>
                <a:noFill/>
              </a:ln>
              <a:solidFill>
                <a:schemeClr val="bg1"/>
              </a:solidFill>
              <a:effectLst/>
              <a:uFillTx/>
              <a:latin typeface="+mj-lt"/>
              <a:ea typeface="Helvetica"/>
              <a:cs typeface="Helvetica"/>
              <a:sym typeface="Helvetica"/>
            </a:endParaRPr>
          </a:p>
        </p:txBody>
      </p:sp>
      <p:sp>
        <p:nvSpPr>
          <p:cNvPr id="8" name="Freccia a destra 7">
            <a:extLst>
              <a:ext uri="{FF2B5EF4-FFF2-40B4-BE49-F238E27FC236}">
                <a16:creationId xmlns:a16="http://schemas.microsoft.com/office/drawing/2014/main" id="{23E813C3-F6D7-0D03-6B6C-BCA70857C92D}"/>
              </a:ext>
            </a:extLst>
          </p:cNvPr>
          <p:cNvSpPr/>
          <p:nvPr/>
        </p:nvSpPr>
        <p:spPr>
          <a:xfrm>
            <a:off x="4437089" y="6810065"/>
            <a:ext cx="2064774" cy="578053"/>
          </a:xfrm>
          <a:prstGeom prst="rightArrow">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endParaRPr kumimoji="0" lang="it-IT" sz="3000" b="0" i="0" u="none" strike="noStrike" cap="none" spc="0" normalizeH="0" baseline="0">
              <a:ln>
                <a:noFill/>
              </a:ln>
              <a:solidFill>
                <a:srgbClr val="000000"/>
              </a:solidFill>
              <a:effectLst/>
              <a:uFillTx/>
              <a:latin typeface="Helvetica"/>
              <a:ea typeface="Helvetica"/>
              <a:cs typeface="Helvetica"/>
              <a:sym typeface="Helvetica"/>
            </a:endParaRPr>
          </a:p>
        </p:txBody>
      </p:sp>
      <p:sp>
        <p:nvSpPr>
          <p:cNvPr id="9" name="CasellaDiTesto 8">
            <a:extLst>
              <a:ext uri="{FF2B5EF4-FFF2-40B4-BE49-F238E27FC236}">
                <a16:creationId xmlns:a16="http://schemas.microsoft.com/office/drawing/2014/main" id="{DA7C9DEF-946F-635B-A9A1-2BDED0E7C1A1}"/>
              </a:ext>
            </a:extLst>
          </p:cNvPr>
          <p:cNvSpPr txBox="1"/>
          <p:nvPr/>
        </p:nvSpPr>
        <p:spPr>
          <a:xfrm>
            <a:off x="7254031" y="6515971"/>
            <a:ext cx="2380414" cy="928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it-IT" sz="3000" b="0" i="0" u="none" strike="noStrike" cap="none" spc="0" normalizeH="0" baseline="0" dirty="0">
                <a:ln>
                  <a:noFill/>
                </a:ln>
                <a:solidFill>
                  <a:schemeClr val="bg1"/>
                </a:solidFill>
                <a:effectLst/>
                <a:uFillTx/>
                <a:latin typeface="+mj-lt"/>
                <a:ea typeface="Helvetica"/>
                <a:cs typeface="Helvetica"/>
                <a:sym typeface="Helvetica"/>
              </a:rPr>
              <a:t>CWE-89</a:t>
            </a:r>
          </a:p>
        </p:txBody>
      </p:sp>
    </p:spTree>
    <p:extLst>
      <p:ext uri="{BB962C8B-B14F-4D97-AF65-F5344CB8AC3E}">
        <p14:creationId xmlns:p14="http://schemas.microsoft.com/office/powerpoint/2010/main" val="77148050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it-IT" dirty="0"/>
              <a:t>Tipi di Analisi</a:t>
            </a:r>
            <a:endParaRPr dirty="0"/>
          </a:p>
        </p:txBody>
      </p:sp>
      <p:sp>
        <p:nvSpPr>
          <p:cNvPr id="230" name="email@studenti.unisa.it…"/>
          <p:cNvSpPr txBox="1"/>
          <p:nvPr/>
        </p:nvSpPr>
        <p:spPr>
          <a:xfrm>
            <a:off x="983157" y="8528014"/>
            <a:ext cx="5283498" cy="1069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87022">
              <a:lnSpc>
                <a:spcPct val="120000"/>
              </a:lnSpc>
              <a:spcBef>
                <a:spcPts val="0"/>
              </a:spcBef>
              <a:defRPr sz="1800" b="1">
                <a:solidFill>
                  <a:srgbClr val="FFFFFF"/>
                </a:solidFill>
                <a:latin typeface="+mj-lt"/>
                <a:ea typeface="+mj-ea"/>
                <a:cs typeface="+mj-cs"/>
                <a:sym typeface="Helvetica Neue"/>
              </a:defRPr>
            </a:pPr>
            <a:r>
              <a:rPr lang="it-IT" dirty="0"/>
              <a:t>a.cannavaro@studenti.unisa.it</a:t>
            </a:r>
          </a:p>
          <a:p>
            <a:pPr defTabSz="587022">
              <a:lnSpc>
                <a:spcPct val="120000"/>
              </a:lnSpc>
              <a:spcBef>
                <a:spcPts val="0"/>
              </a:spcBef>
              <a:defRPr sz="1800" b="1">
                <a:solidFill>
                  <a:srgbClr val="FFFFFF"/>
                </a:solidFill>
                <a:latin typeface="+mj-lt"/>
                <a:ea typeface="+mj-ea"/>
                <a:cs typeface="+mj-cs"/>
                <a:sym typeface="Helvetica Neue"/>
              </a:defRPr>
            </a:pPr>
            <a:r>
              <a:rPr lang="it-IT" dirty="0"/>
              <a:t>https://github.com/AlfCan-dev</a:t>
            </a:r>
          </a:p>
          <a:p>
            <a:pPr defTabSz="587022">
              <a:lnSpc>
                <a:spcPct val="120000"/>
              </a:lnSpc>
              <a:spcBef>
                <a:spcPts val="0"/>
              </a:spcBef>
              <a:defRPr sz="1800" b="1">
                <a:solidFill>
                  <a:srgbClr val="FFFFFF"/>
                </a:solidFill>
                <a:latin typeface="+mj-lt"/>
                <a:ea typeface="+mj-ea"/>
                <a:cs typeface="+mj-cs"/>
                <a:sym typeface="Helvetica Neue"/>
              </a:defRPr>
            </a:pPr>
            <a:r>
              <a:rPr lang="it-IT" dirty="0"/>
              <a:t>https://www.linkedin.com/in/alfredo-cannavaro/</a:t>
            </a:r>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Titolo Tesi…">
            <a:extLst>
              <a:ext uri="{FF2B5EF4-FFF2-40B4-BE49-F238E27FC236}">
                <a16:creationId xmlns:a16="http://schemas.microsoft.com/office/drawing/2014/main" id="{C7830C6C-7880-ED3A-3D56-ED8488A6F2D9}"/>
              </a:ext>
            </a:extLst>
          </p:cNvPr>
          <p:cNvSpPr txBox="1"/>
          <p:nvPr/>
        </p:nvSpPr>
        <p:spPr>
          <a:xfrm>
            <a:off x="8762017" y="8409003"/>
            <a:ext cx="4242783" cy="1666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r" defTabSz="587022">
              <a:lnSpc>
                <a:spcPct val="120000"/>
              </a:lnSpc>
              <a:spcBef>
                <a:spcPts val="0"/>
              </a:spcBef>
              <a:defRPr sz="1800" b="1">
                <a:solidFill>
                  <a:srgbClr val="FFFFFF"/>
                </a:solidFill>
              </a:defRPr>
            </a:pPr>
            <a:r>
              <a:rPr lang="it-IT" sz="1800" dirty="0">
                <a:solidFill>
                  <a:schemeClr val="bg1"/>
                </a:solidFill>
                <a:effectLst/>
                <a:latin typeface="+mj-lt"/>
              </a:rPr>
              <a:t>Vulnerabilità Software in Android:</a:t>
            </a:r>
            <a:br>
              <a:rPr lang="it-IT" sz="1800" dirty="0">
                <a:solidFill>
                  <a:schemeClr val="bg1"/>
                </a:solidFill>
                <a:latin typeface="+mj-lt"/>
              </a:rPr>
            </a:br>
            <a:r>
              <a:rPr lang="it-IT" sz="1800" dirty="0">
                <a:solidFill>
                  <a:schemeClr val="bg1"/>
                </a:solidFill>
                <a:effectLst/>
                <a:latin typeface="+mj-lt"/>
              </a:rPr>
              <a:t>Analisi della Comprensibilità dei Tool</a:t>
            </a:r>
            <a:br>
              <a:rPr lang="it-IT" sz="1800" dirty="0">
                <a:solidFill>
                  <a:schemeClr val="bg1"/>
                </a:solidFill>
                <a:latin typeface="+mj-lt"/>
              </a:rPr>
            </a:br>
            <a:r>
              <a:rPr lang="it-IT" sz="1800" dirty="0">
                <a:solidFill>
                  <a:schemeClr val="bg1"/>
                </a:solidFill>
                <a:effectLst/>
                <a:latin typeface="+mj-lt"/>
              </a:rPr>
              <a:t>di Identificazione Automatica</a:t>
            </a:r>
          </a:p>
          <a:p>
            <a:pPr algn="r" defTabSz="587022">
              <a:lnSpc>
                <a:spcPct val="120000"/>
              </a:lnSpc>
              <a:spcBef>
                <a:spcPts val="0"/>
              </a:spcBef>
              <a:defRPr sz="1800" b="1">
                <a:solidFill>
                  <a:srgbClr val="FFFFFF"/>
                </a:solidFill>
              </a:defRPr>
            </a:pPr>
            <a:r>
              <a:rPr lang="it-IT" sz="1800" dirty="0">
                <a:effectLst/>
                <a:latin typeface="+mj-lt"/>
              </a:rPr>
              <a:t>Alfredo Cannavaro</a:t>
            </a:r>
            <a:br>
              <a:rPr sz="1400" dirty="0"/>
            </a:br>
            <a:endParaRPr sz="1400" dirty="0"/>
          </a:p>
        </p:txBody>
      </p:sp>
      <p:pic>
        <p:nvPicPr>
          <p:cNvPr id="4" name="Immagine 3">
            <a:extLst>
              <a:ext uri="{FF2B5EF4-FFF2-40B4-BE49-F238E27FC236}">
                <a16:creationId xmlns:a16="http://schemas.microsoft.com/office/drawing/2014/main" id="{D351B0D0-28D8-05F4-31F5-ED1D37D8E195}"/>
              </a:ext>
            </a:extLst>
          </p:cNvPr>
          <p:cNvPicPr>
            <a:picLocks noChangeAspect="1"/>
          </p:cNvPicPr>
          <p:nvPr/>
        </p:nvPicPr>
        <p:blipFill>
          <a:blip r:embed="rId7"/>
          <a:stretch>
            <a:fillRect/>
          </a:stretch>
        </p:blipFill>
        <p:spPr>
          <a:xfrm>
            <a:off x="5817644" y="1922051"/>
            <a:ext cx="1873336" cy="1873336"/>
          </a:xfrm>
          <a:prstGeom prst="rect">
            <a:avLst/>
          </a:prstGeom>
        </p:spPr>
      </p:pic>
      <p:pic>
        <p:nvPicPr>
          <p:cNvPr id="6" name="Immagine 5">
            <a:extLst>
              <a:ext uri="{FF2B5EF4-FFF2-40B4-BE49-F238E27FC236}">
                <a16:creationId xmlns:a16="http://schemas.microsoft.com/office/drawing/2014/main" id="{2789AC59-C504-98E5-5773-54FF22633F34}"/>
              </a:ext>
            </a:extLst>
          </p:cNvPr>
          <p:cNvPicPr>
            <a:picLocks noChangeAspect="1"/>
          </p:cNvPicPr>
          <p:nvPr/>
        </p:nvPicPr>
        <p:blipFill>
          <a:blip r:embed="rId8"/>
          <a:stretch>
            <a:fillRect/>
          </a:stretch>
        </p:blipFill>
        <p:spPr>
          <a:xfrm>
            <a:off x="9383333" y="6248306"/>
            <a:ext cx="1085624" cy="1085624"/>
          </a:xfrm>
          <a:prstGeom prst="rect">
            <a:avLst/>
          </a:prstGeom>
        </p:spPr>
      </p:pic>
      <p:cxnSp>
        <p:nvCxnSpPr>
          <p:cNvPr id="8" name="Connettore diritto 7">
            <a:extLst>
              <a:ext uri="{FF2B5EF4-FFF2-40B4-BE49-F238E27FC236}">
                <a16:creationId xmlns:a16="http://schemas.microsoft.com/office/drawing/2014/main" id="{B1CA329C-9D28-FC29-72E7-572195CA0C24}"/>
              </a:ext>
            </a:extLst>
          </p:cNvPr>
          <p:cNvCxnSpPr>
            <a:cxnSpLocks/>
          </p:cNvCxnSpPr>
          <p:nvPr/>
        </p:nvCxnSpPr>
        <p:spPr>
          <a:xfrm>
            <a:off x="2617940" y="5260932"/>
            <a:ext cx="7308205" cy="0"/>
          </a:xfrm>
          <a:prstGeom prst="line">
            <a:avLst/>
          </a:prstGeom>
          <a:noFill/>
          <a:ln w="25400"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10" name="Connettore diritto 9">
            <a:extLst>
              <a:ext uri="{FF2B5EF4-FFF2-40B4-BE49-F238E27FC236}">
                <a16:creationId xmlns:a16="http://schemas.microsoft.com/office/drawing/2014/main" id="{F0FF13C5-3C74-3F62-D964-DBFD80D3C5B3}"/>
              </a:ext>
            </a:extLst>
          </p:cNvPr>
          <p:cNvCxnSpPr/>
          <p:nvPr/>
        </p:nvCxnSpPr>
        <p:spPr>
          <a:xfrm>
            <a:off x="6382011" y="3795387"/>
            <a:ext cx="0" cy="1465545"/>
          </a:xfrm>
          <a:prstGeom prst="line">
            <a:avLst/>
          </a:prstGeom>
          <a:noFill/>
          <a:ln w="25400"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12" name="Connettore 2 11">
            <a:extLst>
              <a:ext uri="{FF2B5EF4-FFF2-40B4-BE49-F238E27FC236}">
                <a16:creationId xmlns:a16="http://schemas.microsoft.com/office/drawing/2014/main" id="{E5BE502C-4BE5-9791-5B2C-D72CB98B1AB6}"/>
              </a:ext>
            </a:extLst>
          </p:cNvPr>
          <p:cNvCxnSpPr>
            <a:cxnSpLocks/>
            <a:endCxn id="16" idx="0"/>
          </p:cNvCxnSpPr>
          <p:nvPr/>
        </p:nvCxnSpPr>
        <p:spPr>
          <a:xfrm>
            <a:off x="2617940" y="5260932"/>
            <a:ext cx="0" cy="961826"/>
          </a:xfrm>
          <a:prstGeom prst="straightConnector1">
            <a:avLst/>
          </a:prstGeom>
          <a:noFill/>
          <a:ln w="25400" cap="flat">
            <a:solidFill>
              <a:schemeClr val="bg1"/>
            </a:solidFill>
            <a:prstDash val="solid"/>
            <a:round/>
            <a:tailEnd type="triangle"/>
          </a:ln>
          <a:effectLst/>
          <a:sp3d/>
        </p:spPr>
        <p:style>
          <a:lnRef idx="0">
            <a:scrgbClr r="0" g="0" b="0"/>
          </a:lnRef>
          <a:fillRef idx="0">
            <a:scrgbClr r="0" g="0" b="0"/>
          </a:fillRef>
          <a:effectRef idx="0">
            <a:scrgbClr r="0" g="0" b="0"/>
          </a:effectRef>
          <a:fontRef idx="none"/>
        </p:style>
      </p:cxnSp>
      <p:pic>
        <p:nvPicPr>
          <p:cNvPr id="16" name="Immagine 15">
            <a:extLst>
              <a:ext uri="{FF2B5EF4-FFF2-40B4-BE49-F238E27FC236}">
                <a16:creationId xmlns:a16="http://schemas.microsoft.com/office/drawing/2014/main" id="{93DBFB91-B5DC-409B-4214-D2A4D125257B}"/>
              </a:ext>
            </a:extLst>
          </p:cNvPr>
          <p:cNvPicPr>
            <a:picLocks noChangeAspect="1"/>
          </p:cNvPicPr>
          <p:nvPr/>
        </p:nvPicPr>
        <p:blipFill>
          <a:blip r:embed="rId9"/>
          <a:stretch>
            <a:fillRect/>
          </a:stretch>
        </p:blipFill>
        <p:spPr>
          <a:xfrm>
            <a:off x="2141951" y="6222758"/>
            <a:ext cx="951977" cy="951977"/>
          </a:xfrm>
          <a:prstGeom prst="rect">
            <a:avLst/>
          </a:prstGeom>
        </p:spPr>
      </p:pic>
      <p:cxnSp>
        <p:nvCxnSpPr>
          <p:cNvPr id="23" name="Connettore 2 22">
            <a:extLst>
              <a:ext uri="{FF2B5EF4-FFF2-40B4-BE49-F238E27FC236}">
                <a16:creationId xmlns:a16="http://schemas.microsoft.com/office/drawing/2014/main" id="{CA1C432E-06E1-D917-F9A1-808D3DFCED35}"/>
              </a:ext>
            </a:extLst>
          </p:cNvPr>
          <p:cNvCxnSpPr>
            <a:cxnSpLocks/>
          </p:cNvCxnSpPr>
          <p:nvPr/>
        </p:nvCxnSpPr>
        <p:spPr>
          <a:xfrm>
            <a:off x="9926145" y="5260932"/>
            <a:ext cx="0" cy="851769"/>
          </a:xfrm>
          <a:prstGeom prst="straightConnector1">
            <a:avLst/>
          </a:prstGeom>
          <a:noFill/>
          <a:ln w="25400" cap="flat">
            <a:solidFill>
              <a:schemeClr val="bg1"/>
            </a:solidFill>
            <a:prstDash val="solid"/>
            <a:round/>
            <a:tailEnd type="triangle"/>
          </a:ln>
          <a:effectLst/>
          <a:sp3d/>
        </p:spPr>
        <p:style>
          <a:lnRef idx="0">
            <a:scrgbClr r="0" g="0" b="0"/>
          </a:lnRef>
          <a:fillRef idx="0">
            <a:scrgbClr r="0" g="0" b="0"/>
          </a:fillRef>
          <a:effectRef idx="0">
            <a:scrgbClr r="0" g="0" b="0"/>
          </a:effectRef>
          <a:fontRef idx="none"/>
        </p:style>
      </p:cxnSp>
      <p:sp>
        <p:nvSpPr>
          <p:cNvPr id="27" name="CasellaDiTesto 26">
            <a:extLst>
              <a:ext uri="{FF2B5EF4-FFF2-40B4-BE49-F238E27FC236}">
                <a16:creationId xmlns:a16="http://schemas.microsoft.com/office/drawing/2014/main" id="{EE9B42BC-7FF9-655F-9E03-26BF2FE803F7}"/>
              </a:ext>
            </a:extLst>
          </p:cNvPr>
          <p:cNvSpPr txBox="1"/>
          <p:nvPr/>
        </p:nvSpPr>
        <p:spPr>
          <a:xfrm>
            <a:off x="1414019" y="6930234"/>
            <a:ext cx="2469572" cy="928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it-IT" sz="3000" b="0" i="0" u="none" strike="noStrike" cap="none" spc="0" normalizeH="0" baseline="0" dirty="0">
                <a:ln>
                  <a:noFill/>
                </a:ln>
                <a:solidFill>
                  <a:schemeClr val="bg1"/>
                </a:solidFill>
                <a:effectLst/>
                <a:uFillTx/>
                <a:latin typeface="+mj-lt"/>
                <a:ea typeface="Helvetica"/>
                <a:cs typeface="Helvetica"/>
                <a:sym typeface="Helvetica"/>
              </a:rPr>
              <a:t>Analisi statica</a:t>
            </a:r>
          </a:p>
        </p:txBody>
      </p:sp>
      <p:sp>
        <p:nvSpPr>
          <p:cNvPr id="28" name="CasellaDiTesto 27">
            <a:extLst>
              <a:ext uri="{FF2B5EF4-FFF2-40B4-BE49-F238E27FC236}">
                <a16:creationId xmlns:a16="http://schemas.microsoft.com/office/drawing/2014/main" id="{5D27A3BD-2322-351B-38C0-D242307AAA0C}"/>
              </a:ext>
            </a:extLst>
          </p:cNvPr>
          <p:cNvSpPr txBox="1"/>
          <p:nvPr/>
        </p:nvSpPr>
        <p:spPr>
          <a:xfrm>
            <a:off x="8450722" y="6919684"/>
            <a:ext cx="2950847" cy="928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it-IT" sz="3000" b="0" i="0" u="none" strike="noStrike" cap="none" spc="0" normalizeH="0" baseline="0" dirty="0">
                <a:ln>
                  <a:noFill/>
                </a:ln>
                <a:solidFill>
                  <a:schemeClr val="bg1"/>
                </a:solidFill>
                <a:effectLst/>
                <a:uFillTx/>
                <a:latin typeface="+mj-lt"/>
                <a:ea typeface="Helvetica"/>
                <a:cs typeface="Helvetica"/>
                <a:sym typeface="Helvetica"/>
              </a:rPr>
              <a:t>Analisi dinamica</a:t>
            </a:r>
          </a:p>
        </p:txBody>
      </p:sp>
    </p:spTree>
    <p:extLst>
      <p:ext uri="{BB962C8B-B14F-4D97-AF65-F5344CB8AC3E}">
        <p14:creationId xmlns:p14="http://schemas.microsoft.com/office/powerpoint/2010/main" val="308336461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ttangolo"/>
          <p:cNvSpPr/>
          <p:nvPr/>
        </p:nvSpPr>
        <p:spPr>
          <a:xfrm>
            <a:off x="-6928" y="8409003"/>
            <a:ext cx="13018657" cy="1358093"/>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7" name="Rettangolo"/>
          <p:cNvSpPr/>
          <p:nvPr/>
        </p:nvSpPr>
        <p:spPr>
          <a:xfrm>
            <a:off x="-6928" y="1890"/>
            <a:ext cx="13018657" cy="1358090"/>
          </a:xfrm>
          <a:prstGeom prst="rect">
            <a:avLst/>
          </a:prstGeom>
          <a:solidFill>
            <a:srgbClr val="76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8" name="Introduzione e Background"/>
          <p:cNvSpPr txBox="1"/>
          <p:nvPr/>
        </p:nvSpPr>
        <p:spPr>
          <a:xfrm>
            <a:off x="557064" y="418044"/>
            <a:ext cx="11609060"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nSpc>
                <a:spcPct val="80000"/>
              </a:lnSpc>
              <a:spcBef>
                <a:spcPts val="0"/>
              </a:spcBef>
              <a:defRPr sz="4500" b="1" spc="-90">
                <a:solidFill>
                  <a:srgbClr val="FFFFFF"/>
                </a:solidFill>
              </a:defRPr>
            </a:lvl1pPr>
          </a:lstStyle>
          <a:p>
            <a:r>
              <a:rPr lang="it-IT" dirty="0"/>
              <a:t>Tipi di Analisi</a:t>
            </a:r>
            <a:endParaRPr dirty="0"/>
          </a:p>
        </p:txBody>
      </p:sp>
      <p:sp>
        <p:nvSpPr>
          <p:cNvPr id="230" name="email@studenti.unisa.it…"/>
          <p:cNvSpPr txBox="1"/>
          <p:nvPr/>
        </p:nvSpPr>
        <p:spPr>
          <a:xfrm>
            <a:off x="983157" y="8528014"/>
            <a:ext cx="5283498" cy="1069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587022">
              <a:lnSpc>
                <a:spcPct val="120000"/>
              </a:lnSpc>
              <a:spcBef>
                <a:spcPts val="0"/>
              </a:spcBef>
              <a:defRPr sz="1800" b="1">
                <a:solidFill>
                  <a:srgbClr val="FFFFFF"/>
                </a:solidFill>
                <a:latin typeface="+mj-lt"/>
                <a:ea typeface="+mj-ea"/>
                <a:cs typeface="+mj-cs"/>
                <a:sym typeface="Helvetica Neue"/>
              </a:defRPr>
            </a:pPr>
            <a:r>
              <a:rPr lang="it-IT" dirty="0"/>
              <a:t>a.cannavaro@studenti.unisa.it</a:t>
            </a:r>
          </a:p>
          <a:p>
            <a:pPr defTabSz="587022">
              <a:lnSpc>
                <a:spcPct val="120000"/>
              </a:lnSpc>
              <a:spcBef>
                <a:spcPts val="0"/>
              </a:spcBef>
              <a:defRPr sz="1800" b="1">
                <a:solidFill>
                  <a:srgbClr val="FFFFFF"/>
                </a:solidFill>
                <a:latin typeface="+mj-lt"/>
                <a:ea typeface="+mj-ea"/>
                <a:cs typeface="+mj-cs"/>
                <a:sym typeface="Helvetica Neue"/>
              </a:defRPr>
            </a:pPr>
            <a:r>
              <a:rPr lang="it-IT" dirty="0"/>
              <a:t>https://github.com/AlfCan-dev</a:t>
            </a:r>
          </a:p>
          <a:p>
            <a:pPr defTabSz="587022">
              <a:lnSpc>
                <a:spcPct val="120000"/>
              </a:lnSpc>
              <a:spcBef>
                <a:spcPts val="0"/>
              </a:spcBef>
              <a:defRPr sz="1800" b="1">
                <a:solidFill>
                  <a:srgbClr val="FFFFFF"/>
                </a:solidFill>
                <a:latin typeface="+mj-lt"/>
                <a:ea typeface="+mj-ea"/>
                <a:cs typeface="+mj-cs"/>
                <a:sym typeface="Helvetica Neue"/>
              </a:defRPr>
            </a:pPr>
            <a:r>
              <a:rPr lang="it-IT" dirty="0"/>
              <a:t>https://www.linkedin.com/in/alfredo-cannavaro/</a:t>
            </a:r>
          </a:p>
        </p:txBody>
      </p:sp>
      <p:pic>
        <p:nvPicPr>
          <p:cNvPr id="231" name="world-wide-web.png" descr="world-wide-web.png"/>
          <p:cNvPicPr>
            <a:picLocks noChangeAspect="1"/>
          </p:cNvPicPr>
          <p:nvPr/>
        </p:nvPicPr>
        <p:blipFill>
          <a:blip r:embed="rId3"/>
          <a:stretch>
            <a:fillRect/>
          </a:stretch>
        </p:blipFill>
        <p:spPr>
          <a:xfrm>
            <a:off x="641852" y="8952150"/>
            <a:ext cx="254001" cy="254001"/>
          </a:xfrm>
          <a:prstGeom prst="rect">
            <a:avLst/>
          </a:prstGeom>
          <a:ln w="12700">
            <a:miter lim="400000"/>
          </a:ln>
        </p:spPr>
      </p:pic>
      <p:pic>
        <p:nvPicPr>
          <p:cNvPr id="232" name="email.png" descr="email.png"/>
          <p:cNvPicPr>
            <a:picLocks noChangeAspect="1"/>
          </p:cNvPicPr>
          <p:nvPr/>
        </p:nvPicPr>
        <p:blipFill>
          <a:blip r:embed="rId4"/>
          <a:stretch>
            <a:fillRect/>
          </a:stretch>
        </p:blipFill>
        <p:spPr>
          <a:xfrm>
            <a:off x="641852" y="8613978"/>
            <a:ext cx="254001" cy="254001"/>
          </a:xfrm>
          <a:prstGeom prst="rect">
            <a:avLst/>
          </a:prstGeom>
          <a:ln w="12700">
            <a:miter lim="400000"/>
          </a:ln>
        </p:spPr>
      </p:pic>
      <p:pic>
        <p:nvPicPr>
          <p:cNvPr id="238" name="image2.png" descr="image2.png"/>
          <p:cNvPicPr>
            <a:picLocks noChangeAspect="1"/>
          </p:cNvPicPr>
          <p:nvPr/>
        </p:nvPicPr>
        <p:blipFill>
          <a:blip r:embed="rId5"/>
          <a:stretch>
            <a:fillRect/>
          </a:stretch>
        </p:blipFill>
        <p:spPr>
          <a:xfrm>
            <a:off x="10250846" y="149169"/>
            <a:ext cx="2208780" cy="1063532"/>
          </a:xfrm>
          <a:prstGeom prst="rect">
            <a:avLst/>
          </a:prstGeom>
          <a:ln w="12700">
            <a:miter lim="400000"/>
          </a:ln>
        </p:spPr>
      </p:pic>
      <p:pic>
        <p:nvPicPr>
          <p:cNvPr id="239" name="linkedin(1).png" descr="linkedin(1).png"/>
          <p:cNvPicPr>
            <a:picLocks noChangeAspect="1"/>
          </p:cNvPicPr>
          <p:nvPr/>
        </p:nvPicPr>
        <p:blipFill>
          <a:blip r:embed="rId6"/>
          <a:stretch>
            <a:fillRect/>
          </a:stretch>
        </p:blipFill>
        <p:spPr>
          <a:xfrm>
            <a:off x="641852" y="9277622"/>
            <a:ext cx="279401" cy="279401"/>
          </a:xfrm>
          <a:prstGeom prst="rect">
            <a:avLst/>
          </a:prstGeom>
          <a:ln w="12700">
            <a:miter lim="400000"/>
          </a:ln>
        </p:spPr>
      </p:pic>
      <p:sp>
        <p:nvSpPr>
          <p:cNvPr id="2" name="Titolo Tesi…">
            <a:extLst>
              <a:ext uri="{FF2B5EF4-FFF2-40B4-BE49-F238E27FC236}">
                <a16:creationId xmlns:a16="http://schemas.microsoft.com/office/drawing/2014/main" id="{C7830C6C-7880-ED3A-3D56-ED8488A6F2D9}"/>
              </a:ext>
            </a:extLst>
          </p:cNvPr>
          <p:cNvSpPr txBox="1"/>
          <p:nvPr/>
        </p:nvSpPr>
        <p:spPr>
          <a:xfrm>
            <a:off x="8762017" y="8409003"/>
            <a:ext cx="4242783" cy="1666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r" defTabSz="587022">
              <a:lnSpc>
                <a:spcPct val="120000"/>
              </a:lnSpc>
              <a:spcBef>
                <a:spcPts val="0"/>
              </a:spcBef>
              <a:defRPr sz="1800" b="1">
                <a:solidFill>
                  <a:srgbClr val="FFFFFF"/>
                </a:solidFill>
              </a:defRPr>
            </a:pPr>
            <a:r>
              <a:rPr lang="it-IT" sz="1800" dirty="0">
                <a:solidFill>
                  <a:schemeClr val="bg1"/>
                </a:solidFill>
                <a:effectLst/>
                <a:latin typeface="+mj-lt"/>
              </a:rPr>
              <a:t>Vulnerabilità Software in Android:</a:t>
            </a:r>
            <a:br>
              <a:rPr lang="it-IT" sz="1800" dirty="0">
                <a:solidFill>
                  <a:schemeClr val="bg1"/>
                </a:solidFill>
                <a:latin typeface="+mj-lt"/>
              </a:rPr>
            </a:br>
            <a:r>
              <a:rPr lang="it-IT" sz="1800" dirty="0">
                <a:solidFill>
                  <a:schemeClr val="bg1"/>
                </a:solidFill>
                <a:effectLst/>
                <a:latin typeface="+mj-lt"/>
              </a:rPr>
              <a:t>Analisi della Comprensibilità dei Tool</a:t>
            </a:r>
            <a:br>
              <a:rPr lang="it-IT" sz="1800" dirty="0">
                <a:solidFill>
                  <a:schemeClr val="bg1"/>
                </a:solidFill>
                <a:latin typeface="+mj-lt"/>
              </a:rPr>
            </a:br>
            <a:r>
              <a:rPr lang="it-IT" sz="1800" dirty="0">
                <a:solidFill>
                  <a:schemeClr val="bg1"/>
                </a:solidFill>
                <a:effectLst/>
                <a:latin typeface="+mj-lt"/>
              </a:rPr>
              <a:t>di Identificazione Automatica</a:t>
            </a:r>
          </a:p>
          <a:p>
            <a:pPr algn="r" defTabSz="587022">
              <a:lnSpc>
                <a:spcPct val="120000"/>
              </a:lnSpc>
              <a:spcBef>
                <a:spcPts val="0"/>
              </a:spcBef>
              <a:defRPr sz="1800" b="1">
                <a:solidFill>
                  <a:srgbClr val="FFFFFF"/>
                </a:solidFill>
              </a:defRPr>
            </a:pPr>
            <a:r>
              <a:rPr lang="it-IT" sz="1800" dirty="0">
                <a:effectLst/>
                <a:latin typeface="+mj-lt"/>
              </a:rPr>
              <a:t>Alfredo Cannavaro</a:t>
            </a:r>
            <a:br>
              <a:rPr sz="1400" dirty="0"/>
            </a:br>
            <a:endParaRPr sz="1400" dirty="0"/>
          </a:p>
        </p:txBody>
      </p:sp>
      <p:pic>
        <p:nvPicPr>
          <p:cNvPr id="4" name="Immagine 3">
            <a:extLst>
              <a:ext uri="{FF2B5EF4-FFF2-40B4-BE49-F238E27FC236}">
                <a16:creationId xmlns:a16="http://schemas.microsoft.com/office/drawing/2014/main" id="{D351B0D0-28D8-05F4-31F5-ED1D37D8E195}"/>
              </a:ext>
            </a:extLst>
          </p:cNvPr>
          <p:cNvPicPr>
            <a:picLocks noChangeAspect="1"/>
          </p:cNvPicPr>
          <p:nvPr/>
        </p:nvPicPr>
        <p:blipFill>
          <a:blip r:embed="rId7"/>
          <a:stretch>
            <a:fillRect/>
          </a:stretch>
        </p:blipFill>
        <p:spPr>
          <a:xfrm>
            <a:off x="5817644" y="1922051"/>
            <a:ext cx="1873336" cy="1873336"/>
          </a:xfrm>
          <a:prstGeom prst="rect">
            <a:avLst/>
          </a:prstGeom>
        </p:spPr>
      </p:pic>
      <p:cxnSp>
        <p:nvCxnSpPr>
          <p:cNvPr id="8" name="Connettore diritto 7">
            <a:extLst>
              <a:ext uri="{FF2B5EF4-FFF2-40B4-BE49-F238E27FC236}">
                <a16:creationId xmlns:a16="http://schemas.microsoft.com/office/drawing/2014/main" id="{B1CA329C-9D28-FC29-72E7-572195CA0C24}"/>
              </a:ext>
            </a:extLst>
          </p:cNvPr>
          <p:cNvCxnSpPr>
            <a:cxnSpLocks/>
          </p:cNvCxnSpPr>
          <p:nvPr/>
        </p:nvCxnSpPr>
        <p:spPr>
          <a:xfrm>
            <a:off x="2617940" y="5260932"/>
            <a:ext cx="3764071" cy="0"/>
          </a:xfrm>
          <a:prstGeom prst="line">
            <a:avLst/>
          </a:prstGeom>
          <a:noFill/>
          <a:ln w="25400"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10" name="Connettore diritto 9">
            <a:extLst>
              <a:ext uri="{FF2B5EF4-FFF2-40B4-BE49-F238E27FC236}">
                <a16:creationId xmlns:a16="http://schemas.microsoft.com/office/drawing/2014/main" id="{F0FF13C5-3C74-3F62-D964-DBFD80D3C5B3}"/>
              </a:ext>
            </a:extLst>
          </p:cNvPr>
          <p:cNvCxnSpPr/>
          <p:nvPr/>
        </p:nvCxnSpPr>
        <p:spPr>
          <a:xfrm>
            <a:off x="6382011" y="3795387"/>
            <a:ext cx="0" cy="1465545"/>
          </a:xfrm>
          <a:prstGeom prst="line">
            <a:avLst/>
          </a:prstGeom>
          <a:noFill/>
          <a:ln w="25400" cap="flat">
            <a:solidFill>
              <a:schemeClr val="bg1"/>
            </a:solidFill>
            <a:prstDash val="solid"/>
            <a:round/>
          </a:ln>
          <a:effectLst/>
          <a:sp3d/>
        </p:spPr>
        <p:style>
          <a:lnRef idx="0">
            <a:scrgbClr r="0" g="0" b="0"/>
          </a:lnRef>
          <a:fillRef idx="0">
            <a:scrgbClr r="0" g="0" b="0"/>
          </a:fillRef>
          <a:effectRef idx="0">
            <a:scrgbClr r="0" g="0" b="0"/>
          </a:effectRef>
          <a:fontRef idx="none"/>
        </p:style>
      </p:cxnSp>
      <p:cxnSp>
        <p:nvCxnSpPr>
          <p:cNvPr id="12" name="Connettore 2 11">
            <a:extLst>
              <a:ext uri="{FF2B5EF4-FFF2-40B4-BE49-F238E27FC236}">
                <a16:creationId xmlns:a16="http://schemas.microsoft.com/office/drawing/2014/main" id="{E5BE502C-4BE5-9791-5B2C-D72CB98B1AB6}"/>
              </a:ext>
            </a:extLst>
          </p:cNvPr>
          <p:cNvCxnSpPr>
            <a:cxnSpLocks/>
            <a:endCxn id="16" idx="0"/>
          </p:cNvCxnSpPr>
          <p:nvPr/>
        </p:nvCxnSpPr>
        <p:spPr>
          <a:xfrm>
            <a:off x="2617940" y="5260932"/>
            <a:ext cx="0" cy="961826"/>
          </a:xfrm>
          <a:prstGeom prst="straightConnector1">
            <a:avLst/>
          </a:prstGeom>
          <a:noFill/>
          <a:ln w="25400" cap="flat">
            <a:solidFill>
              <a:schemeClr val="bg1"/>
            </a:solidFill>
            <a:prstDash val="solid"/>
            <a:round/>
            <a:tailEnd type="triangle"/>
          </a:ln>
          <a:effectLst/>
          <a:sp3d/>
        </p:spPr>
        <p:style>
          <a:lnRef idx="0">
            <a:scrgbClr r="0" g="0" b="0"/>
          </a:lnRef>
          <a:fillRef idx="0">
            <a:scrgbClr r="0" g="0" b="0"/>
          </a:fillRef>
          <a:effectRef idx="0">
            <a:scrgbClr r="0" g="0" b="0"/>
          </a:effectRef>
          <a:fontRef idx="none"/>
        </p:style>
      </p:cxnSp>
      <p:pic>
        <p:nvPicPr>
          <p:cNvPr id="16" name="Immagine 15">
            <a:extLst>
              <a:ext uri="{FF2B5EF4-FFF2-40B4-BE49-F238E27FC236}">
                <a16:creationId xmlns:a16="http://schemas.microsoft.com/office/drawing/2014/main" id="{93DBFB91-B5DC-409B-4214-D2A4D125257B}"/>
              </a:ext>
            </a:extLst>
          </p:cNvPr>
          <p:cNvPicPr>
            <a:picLocks noChangeAspect="1"/>
          </p:cNvPicPr>
          <p:nvPr/>
        </p:nvPicPr>
        <p:blipFill>
          <a:blip r:embed="rId8"/>
          <a:stretch>
            <a:fillRect/>
          </a:stretch>
        </p:blipFill>
        <p:spPr>
          <a:xfrm>
            <a:off x="2141951" y="6222758"/>
            <a:ext cx="951977" cy="951977"/>
          </a:xfrm>
          <a:prstGeom prst="rect">
            <a:avLst/>
          </a:prstGeom>
        </p:spPr>
      </p:pic>
      <p:sp>
        <p:nvSpPr>
          <p:cNvPr id="27" name="CasellaDiTesto 26">
            <a:extLst>
              <a:ext uri="{FF2B5EF4-FFF2-40B4-BE49-F238E27FC236}">
                <a16:creationId xmlns:a16="http://schemas.microsoft.com/office/drawing/2014/main" id="{EE9B42BC-7FF9-655F-9E03-26BF2FE803F7}"/>
              </a:ext>
            </a:extLst>
          </p:cNvPr>
          <p:cNvSpPr txBox="1"/>
          <p:nvPr/>
        </p:nvSpPr>
        <p:spPr>
          <a:xfrm>
            <a:off x="1414019" y="6930234"/>
            <a:ext cx="2469572" cy="928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it-IT" sz="3000" b="0" i="0" u="none" strike="noStrike" cap="none" spc="0" normalizeH="0" baseline="0" dirty="0">
                <a:ln>
                  <a:noFill/>
                </a:ln>
                <a:solidFill>
                  <a:schemeClr val="bg1"/>
                </a:solidFill>
                <a:effectLst/>
                <a:uFillTx/>
                <a:latin typeface="+mj-lt"/>
                <a:ea typeface="Helvetica"/>
                <a:cs typeface="Helvetica"/>
                <a:sym typeface="Helvetica"/>
              </a:rPr>
              <a:t>Analisi statica</a:t>
            </a:r>
          </a:p>
        </p:txBody>
      </p:sp>
      <p:sp>
        <p:nvSpPr>
          <p:cNvPr id="5" name="CasellaDiTesto 4">
            <a:extLst>
              <a:ext uri="{FF2B5EF4-FFF2-40B4-BE49-F238E27FC236}">
                <a16:creationId xmlns:a16="http://schemas.microsoft.com/office/drawing/2014/main" id="{16B0970C-FC1C-DD18-F73F-5FF56E946A20}"/>
              </a:ext>
            </a:extLst>
          </p:cNvPr>
          <p:cNvSpPr txBox="1"/>
          <p:nvPr/>
        </p:nvSpPr>
        <p:spPr>
          <a:xfrm>
            <a:off x="6502400" y="5826317"/>
            <a:ext cx="5185775" cy="13439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lang="it-IT" dirty="0">
                <a:solidFill>
                  <a:schemeClr val="bg1"/>
                </a:solidFill>
                <a:effectLst/>
                <a:latin typeface="+mj-lt"/>
              </a:rPr>
              <a:t>Analizza il codice sorgente senza metterlo in esecuzione</a:t>
            </a:r>
            <a:endParaRPr kumimoji="0" lang="it-IT" sz="3000" b="0" i="0" u="none" strike="noStrike" cap="none" spc="0" normalizeH="0" baseline="0" dirty="0">
              <a:ln>
                <a:noFill/>
              </a:ln>
              <a:solidFill>
                <a:schemeClr val="bg1"/>
              </a:solidFill>
              <a:effectLst/>
              <a:uFillTx/>
              <a:latin typeface="+mj-lt"/>
              <a:ea typeface="Helvetica"/>
              <a:cs typeface="Helvetica"/>
              <a:sym typeface="Helvetica"/>
            </a:endParaRPr>
          </a:p>
        </p:txBody>
      </p:sp>
    </p:spTree>
    <p:extLst>
      <p:ext uri="{BB962C8B-B14F-4D97-AF65-F5344CB8AC3E}">
        <p14:creationId xmlns:p14="http://schemas.microsoft.com/office/powerpoint/2010/main" val="2205820887"/>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Gill Sans Light"/>
        <a:ea typeface="Gill Sans Light"/>
        <a:cs typeface="Gill Sans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Gill Sans Light"/>
        <a:ea typeface="Gill Sans Light"/>
        <a:cs typeface="Gill Sans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1304</TotalTime>
  <Words>2183</Words>
  <Application>Microsoft Office PowerPoint</Application>
  <PresentationFormat>Personalizzato</PresentationFormat>
  <Paragraphs>248</Paragraphs>
  <Slides>26</Slides>
  <Notes>26</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26</vt:i4>
      </vt:variant>
    </vt:vector>
  </HeadingPairs>
  <TitlesOfParts>
    <vt:vector size="35" baseType="lpstr">
      <vt:lpstr>Arial</vt:lpstr>
      <vt:lpstr>Calibri</vt:lpstr>
      <vt:lpstr>gg sans</vt:lpstr>
      <vt:lpstr>Gill Sans Light</vt:lpstr>
      <vt:lpstr>Helvetica</vt:lpstr>
      <vt:lpstr>Helvetica Neue</vt:lpstr>
      <vt:lpstr>Helvetica Neue Medium</vt:lpstr>
      <vt:lpstr>Lucida Grande</vt:lpstr>
      <vt:lpstr>White</vt:lpstr>
      <vt:lpstr>Vulnerabilità Software in Android: Analisi della Comprensibilità dei Tool di Identificazione Automatica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cp:lastModifiedBy>ALFREDO CANNAVARO</cp:lastModifiedBy>
  <cp:revision>186</cp:revision>
  <dcterms:modified xsi:type="dcterms:W3CDTF">2023-02-23T11:29:54Z</dcterms:modified>
</cp:coreProperties>
</file>